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7" r:id="rId4"/>
    <p:sldId id="258" r:id="rId5"/>
    <p:sldId id="261" r:id="rId6"/>
    <p:sldId id="260" r:id="rId7"/>
    <p:sldId id="262" r:id="rId8"/>
    <p:sldId id="263" r:id="rId9"/>
    <p:sldId id="264" r:id="rId10"/>
    <p:sldId id="268" r:id="rId11"/>
    <p:sldId id="265" r:id="rId12"/>
    <p:sldId id="310" r:id="rId13"/>
    <p:sldId id="311" r:id="rId14"/>
    <p:sldId id="312" r:id="rId15"/>
    <p:sldId id="266" r:id="rId16"/>
    <p:sldId id="267" r:id="rId17"/>
    <p:sldId id="271" r:id="rId18"/>
    <p:sldId id="313" r:id="rId19"/>
    <p:sldId id="269" r:id="rId20"/>
    <p:sldId id="270" r:id="rId21"/>
    <p:sldId id="272" r:id="rId22"/>
    <p:sldId id="279" r:id="rId23"/>
    <p:sldId id="273" r:id="rId24"/>
    <p:sldId id="274" r:id="rId25"/>
    <p:sldId id="275" r:id="rId26"/>
    <p:sldId id="276" r:id="rId27"/>
    <p:sldId id="284" r:id="rId28"/>
    <p:sldId id="277" r:id="rId29"/>
    <p:sldId id="278" r:id="rId30"/>
    <p:sldId id="280" r:id="rId31"/>
    <p:sldId id="281" r:id="rId32"/>
    <p:sldId id="282" r:id="rId33"/>
    <p:sldId id="283" r:id="rId34"/>
    <p:sldId id="285" r:id="rId35"/>
    <p:sldId id="288" r:id="rId36"/>
    <p:sldId id="286" r:id="rId37"/>
    <p:sldId id="287" r:id="rId38"/>
    <p:sldId id="289" r:id="rId39"/>
    <p:sldId id="290" r:id="rId40"/>
    <p:sldId id="291" r:id="rId41"/>
    <p:sldId id="292" r:id="rId42"/>
    <p:sldId id="293" r:id="rId43"/>
    <p:sldId id="294" r:id="rId44"/>
    <p:sldId id="295" r:id="rId45"/>
    <p:sldId id="298" r:id="rId46"/>
    <p:sldId id="297" r:id="rId47"/>
    <p:sldId id="296" r:id="rId48"/>
    <p:sldId id="299" r:id="rId49"/>
    <p:sldId id="300" r:id="rId50"/>
    <p:sldId id="302" r:id="rId51"/>
    <p:sldId id="301" r:id="rId52"/>
    <p:sldId id="303" r:id="rId53"/>
    <p:sldId id="304" r:id="rId54"/>
    <p:sldId id="305" r:id="rId55"/>
    <p:sldId id="306" r:id="rId56"/>
    <p:sldId id="307" r:id="rId57"/>
    <p:sldId id="308" r:id="rId58"/>
    <p:sldId id="30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79" d="100"/>
          <a:sy n="79" d="100"/>
        </p:scale>
        <p:origin x="96" y="51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61786600496278"/>
          <c:y val="4.6728971962616821E-2"/>
          <c:w val="0.47270471464019853"/>
          <c:h val="0.89018691588785048"/>
        </c:manualLayout>
      </c:layout>
      <c:pieChart>
        <c:varyColors val="1"/>
        <c:ser>
          <c:idx val="0"/>
          <c:order val="0"/>
          <c:tx>
            <c:strRef>
              <c:f>Sheet1!$A$2</c:f>
              <c:strCache>
                <c:ptCount val="1"/>
                <c:pt idx="0">
                  <c:v>East</c:v>
                </c:pt>
              </c:strCache>
            </c:strRef>
          </c:tx>
          <c:dPt>
            <c:idx val="0"/>
            <c:bubble3D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c:spPr>
            <c:extLst>
              <c:ext xmlns:c16="http://schemas.microsoft.com/office/drawing/2014/chart" uri="{C3380CC4-5D6E-409C-BE32-E72D297353CC}">
                <c16:uniqueId val="{00000001-4364-48F0-AB81-5453FCB3F34F}"/>
              </c:ext>
            </c:extLst>
          </c:dPt>
          <c:dPt>
            <c:idx val="1"/>
            <c:bubble3D val="0"/>
            <c:spPr>
              <a:gradFill rotWithShape="1">
                <a:gsLst>
                  <a:gs pos="0">
                    <a:schemeClr val="accent2">
                      <a:tint val="94000"/>
                      <a:satMod val="105000"/>
                      <a:lumMod val="102000"/>
                    </a:schemeClr>
                  </a:gs>
                  <a:gs pos="100000">
                    <a:schemeClr val="accent2">
                      <a:shade val="74000"/>
                      <a:satMod val="128000"/>
                      <a:lumMod val="100000"/>
                    </a:schemeClr>
                  </a:gs>
                </a:gsLst>
                <a:lin ang="5400000" scaled="0"/>
              </a:gradFill>
              <a:ln>
                <a:noFill/>
              </a:ln>
              <a:effectLst/>
            </c:spPr>
            <c:extLst>
              <c:ext xmlns:c16="http://schemas.microsoft.com/office/drawing/2014/chart" uri="{C3380CC4-5D6E-409C-BE32-E72D297353CC}">
                <c16:uniqueId val="{00000003-4364-48F0-AB81-5453FCB3F34F}"/>
              </c:ext>
            </c:extLst>
          </c:dPt>
          <c:dPt>
            <c:idx val="2"/>
            <c:bubble3D val="0"/>
            <c:spPr>
              <a:gradFill rotWithShape="1">
                <a:gsLst>
                  <a:gs pos="0">
                    <a:schemeClr val="accent3">
                      <a:tint val="94000"/>
                      <a:satMod val="105000"/>
                      <a:lumMod val="102000"/>
                    </a:schemeClr>
                  </a:gs>
                  <a:gs pos="100000">
                    <a:schemeClr val="accent3">
                      <a:shade val="74000"/>
                      <a:satMod val="128000"/>
                      <a:lumMod val="100000"/>
                    </a:schemeClr>
                  </a:gs>
                </a:gsLst>
                <a:lin ang="5400000" scaled="0"/>
              </a:gradFill>
              <a:ln>
                <a:noFill/>
              </a:ln>
              <a:effectLst/>
            </c:spPr>
            <c:extLst>
              <c:ext xmlns:c16="http://schemas.microsoft.com/office/drawing/2014/chart" uri="{C3380CC4-5D6E-409C-BE32-E72D297353CC}">
                <c16:uniqueId val="{00000005-4364-48F0-AB81-5453FCB3F34F}"/>
              </c:ext>
            </c:extLst>
          </c:dPt>
          <c:dPt>
            <c:idx val="3"/>
            <c:bubble3D val="0"/>
            <c:spPr>
              <a:gradFill rotWithShape="1">
                <a:gsLst>
                  <a:gs pos="0">
                    <a:schemeClr val="accent4">
                      <a:tint val="94000"/>
                      <a:satMod val="105000"/>
                      <a:lumMod val="102000"/>
                    </a:schemeClr>
                  </a:gs>
                  <a:gs pos="100000">
                    <a:schemeClr val="accent4">
                      <a:shade val="74000"/>
                      <a:satMod val="128000"/>
                      <a:lumMod val="100000"/>
                    </a:schemeClr>
                  </a:gs>
                </a:gsLst>
                <a:lin ang="5400000" scaled="0"/>
              </a:gradFill>
              <a:ln>
                <a:noFill/>
              </a:ln>
              <a:effectLst/>
            </c:spPr>
            <c:extLst>
              <c:ext xmlns:c16="http://schemas.microsoft.com/office/drawing/2014/chart" uri="{C3380CC4-5D6E-409C-BE32-E72D297353CC}">
                <c16:uniqueId val="{00000007-4364-48F0-AB81-5453FCB3F34F}"/>
              </c:ext>
            </c:extLst>
          </c:dPt>
          <c:dPt>
            <c:idx val="4"/>
            <c:bubble3D val="0"/>
            <c:spPr>
              <a:gradFill rotWithShape="1">
                <a:gsLst>
                  <a:gs pos="0">
                    <a:schemeClr val="accent5">
                      <a:tint val="94000"/>
                      <a:satMod val="105000"/>
                      <a:lumMod val="102000"/>
                    </a:schemeClr>
                  </a:gs>
                  <a:gs pos="100000">
                    <a:schemeClr val="accent5">
                      <a:shade val="74000"/>
                      <a:satMod val="128000"/>
                      <a:lumMod val="100000"/>
                    </a:schemeClr>
                  </a:gs>
                </a:gsLst>
                <a:lin ang="5400000" scaled="0"/>
              </a:gradFill>
              <a:ln>
                <a:noFill/>
              </a:ln>
              <a:effectLst/>
            </c:spPr>
            <c:extLst>
              <c:ext xmlns:c16="http://schemas.microsoft.com/office/drawing/2014/chart" uri="{C3380CC4-5D6E-409C-BE32-E72D297353CC}">
                <c16:uniqueId val="{00000009-4364-48F0-AB81-5453FCB3F34F}"/>
              </c:ext>
            </c:extLst>
          </c:dPt>
          <c:dPt>
            <c:idx val="5"/>
            <c:bubble3D val="0"/>
            <c:spPr>
              <a:gradFill rotWithShape="1">
                <a:gsLst>
                  <a:gs pos="0">
                    <a:schemeClr val="accent6">
                      <a:tint val="94000"/>
                      <a:satMod val="105000"/>
                      <a:lumMod val="102000"/>
                    </a:schemeClr>
                  </a:gs>
                  <a:gs pos="100000">
                    <a:schemeClr val="accent6">
                      <a:shade val="74000"/>
                      <a:satMod val="128000"/>
                      <a:lumMod val="100000"/>
                    </a:schemeClr>
                  </a:gs>
                </a:gsLst>
                <a:lin ang="5400000" scaled="0"/>
              </a:gradFill>
              <a:ln>
                <a:noFill/>
              </a:ln>
              <a:effectLst/>
            </c:spPr>
            <c:extLst>
              <c:ext xmlns:c16="http://schemas.microsoft.com/office/drawing/2014/chart" uri="{C3380CC4-5D6E-409C-BE32-E72D297353CC}">
                <c16:uniqueId val="{0000000B-4364-48F0-AB81-5453FCB3F34F}"/>
              </c:ext>
            </c:extLst>
          </c:dPt>
          <c:dPt>
            <c:idx val="6"/>
            <c:bubble3D val="0"/>
            <c:spPr>
              <a:gradFill rotWithShape="1">
                <a:gsLst>
                  <a:gs pos="0">
                    <a:schemeClr val="accent1">
                      <a:lumMod val="60000"/>
                      <a:tint val="94000"/>
                      <a:satMod val="105000"/>
                      <a:lumMod val="102000"/>
                    </a:schemeClr>
                  </a:gs>
                  <a:gs pos="100000">
                    <a:schemeClr val="accent1">
                      <a:lumMod val="60000"/>
                      <a:shade val="74000"/>
                      <a:satMod val="128000"/>
                      <a:lumMod val="100000"/>
                    </a:schemeClr>
                  </a:gs>
                </a:gsLst>
                <a:lin ang="5400000" scaled="0"/>
              </a:gradFill>
              <a:ln>
                <a:noFill/>
              </a:ln>
              <a:effectLst/>
            </c:spPr>
            <c:extLst>
              <c:ext xmlns:c16="http://schemas.microsoft.com/office/drawing/2014/chart" uri="{C3380CC4-5D6E-409C-BE32-E72D297353CC}">
                <c16:uniqueId val="{0000000D-4364-48F0-AB81-5453FCB3F34F}"/>
              </c:ext>
            </c:extLst>
          </c:dPt>
          <c:cat>
            <c:strRef>
              <c:f>Sheet1!$B$1:$H$1</c:f>
              <c:strCache>
                <c:ptCount val="7"/>
                <c:pt idx="0">
                  <c:v>Idiopathic (65.5%)</c:v>
                </c:pt>
                <c:pt idx="1">
                  <c:v>Degenerative (3.5%)</c:v>
                </c:pt>
                <c:pt idx="2">
                  <c:v>Infection (2.5%)</c:v>
                </c:pt>
                <c:pt idx="3">
                  <c:v>Neoplastic (4.1%)</c:v>
                </c:pt>
                <c:pt idx="4">
                  <c:v>Vascular (10.9%)</c:v>
                </c:pt>
                <c:pt idx="5">
                  <c:v>Trauma (5.5%)</c:v>
                </c:pt>
                <c:pt idx="6">
                  <c:v>Congenital (8.0%)</c:v>
                </c:pt>
              </c:strCache>
            </c:strRef>
          </c:cat>
          <c:val>
            <c:numRef>
              <c:f>Sheet1!$B$2:$H$2</c:f>
              <c:numCache>
                <c:formatCode>General</c:formatCode>
                <c:ptCount val="7"/>
                <c:pt idx="0">
                  <c:v>67.599999999999994</c:v>
                </c:pt>
                <c:pt idx="1">
                  <c:v>0.7</c:v>
                </c:pt>
                <c:pt idx="2">
                  <c:v>4</c:v>
                </c:pt>
                <c:pt idx="3">
                  <c:v>1.5</c:v>
                </c:pt>
                <c:pt idx="4">
                  <c:v>1.5</c:v>
                </c:pt>
                <c:pt idx="5">
                  <c:v>4.7</c:v>
                </c:pt>
                <c:pt idx="6">
                  <c:v>20</c:v>
                </c:pt>
              </c:numCache>
            </c:numRef>
          </c:val>
          <c:extLst>
            <c:ext xmlns:c16="http://schemas.microsoft.com/office/drawing/2014/chart" uri="{C3380CC4-5D6E-409C-BE32-E72D297353CC}">
              <c16:uniqueId val="{0000000E-4364-48F0-AB81-5453FCB3F34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0.50125</cdr:x>
      <cdr:y>0.5</cdr:y>
    </cdr:from>
    <cdr:to>
      <cdr:x>0.50375</cdr:x>
      <cdr:y>0.58175</cdr:y>
    </cdr:to>
    <cdr:sp macro="" textlink="">
      <cdr:nvSpPr>
        <cdr:cNvPr id="1025" name="Text Box 1"/>
        <cdr:cNvSpPr txBox="1">
          <a:spLocks xmlns:a="http://schemas.openxmlformats.org/drawingml/2006/main" noChangeArrowheads="1"/>
        </cdr:cNvSpPr>
      </cdr:nvSpPr>
      <cdr:spPr bwMode="auto">
        <a:xfrm xmlns:a="http://schemas.openxmlformats.org/drawingml/2006/main">
          <a:off x="3848171" y="2038350"/>
          <a:ext cx="19193" cy="33327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p:nvPr>
        </p:nvSpPr>
        <p:spPr>
          <a:xfrm>
            <a:off x="1357964" y="1452780"/>
            <a:ext cx="9123948" cy="1325563"/>
          </a:xfrm>
        </p:spPr>
        <p:txBody>
          <a:bodyPr/>
          <a:lstStyle/>
          <a:p>
            <a:r>
              <a:rPr lang="en-US"/>
              <a:t>Click to edit Master title style</a:t>
            </a:r>
          </a:p>
        </p:txBody>
      </p:sp>
      <p:sp>
        <p:nvSpPr>
          <p:cNvPr id="11" name="Text Placeholder 2"/>
          <p:cNvSpPr>
            <a:spLocks noGrp="1"/>
          </p:cNvSpPr>
          <p:nvPr>
            <p:ph idx="1"/>
          </p:nvPr>
        </p:nvSpPr>
        <p:spPr>
          <a:xfrm>
            <a:off x="2849879" y="3048034"/>
            <a:ext cx="9123948" cy="32180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858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5515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4311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9772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882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82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905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455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285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59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186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3467" y="1308401"/>
            <a:ext cx="912394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73467" y="2768901"/>
            <a:ext cx="9123948" cy="32180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Tanya.hammer@multicare.or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Mary Bridge Children’s Neurology</a:t>
            </a:r>
          </a:p>
        </p:txBody>
      </p:sp>
      <p:sp>
        <p:nvSpPr>
          <p:cNvPr id="7" name="Content Placeholder 6"/>
          <p:cNvSpPr>
            <a:spLocks noGrp="1"/>
          </p:cNvSpPr>
          <p:nvPr>
            <p:ph idx="1"/>
          </p:nvPr>
        </p:nvSpPr>
        <p:spPr/>
        <p:txBody>
          <a:bodyPr>
            <a:normAutofit/>
          </a:bodyPr>
          <a:lstStyle/>
          <a:p>
            <a:pPr marL="0" indent="0">
              <a:buNone/>
            </a:pPr>
            <a:r>
              <a:rPr lang="en-US" sz="4400" dirty="0"/>
              <a:t>Epilepsy Training for </a:t>
            </a:r>
            <a:r>
              <a:rPr lang="en-US" sz="4400"/>
              <a:t>School Nurse</a:t>
            </a:r>
          </a:p>
          <a:p>
            <a:pPr marL="0" indent="0">
              <a:buNone/>
            </a:pPr>
            <a:endParaRPr lang="en-US" sz="4400" dirty="0"/>
          </a:p>
          <a:p>
            <a:pPr marL="0" indent="0">
              <a:buNone/>
            </a:pPr>
            <a:r>
              <a:rPr lang="en-US" sz="4000" dirty="0"/>
              <a:t>Tanya Hammer RN BSN</a:t>
            </a:r>
          </a:p>
          <a:p>
            <a:pPr marL="0" indent="0">
              <a:buNone/>
            </a:pPr>
            <a:r>
              <a:rPr lang="en-US" sz="4000" dirty="0"/>
              <a:t>Mary Bridge Children’s Neurology</a:t>
            </a:r>
            <a:r>
              <a:rPr lang="en-US" sz="4400" dirty="0"/>
              <a:t> </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a typeface="Times New Roman" panose="02020603050405020304" pitchFamily="18" charset="0"/>
                <a:cs typeface="Times New Roman" panose="02020603050405020304" pitchFamily="18" charset="0"/>
              </a:rPr>
              <a:t>Generalized Seizures</a:t>
            </a:r>
            <a:r>
              <a:rPr lang="en-US" dirty="0"/>
              <a:t/>
            </a:r>
            <a:br>
              <a:rPr lang="en-US" dirty="0"/>
            </a:br>
            <a:endParaRPr lang="en-US" dirty="0"/>
          </a:p>
        </p:txBody>
      </p:sp>
      <p:sp>
        <p:nvSpPr>
          <p:cNvPr id="3" name="Rectangle 2"/>
          <p:cNvSpPr/>
          <p:nvPr/>
        </p:nvSpPr>
        <p:spPr>
          <a:xfrm>
            <a:off x="1828800" y="2362723"/>
            <a:ext cx="9006213" cy="3914918"/>
          </a:xfrm>
          <a:prstGeom prst="rect">
            <a:avLst/>
          </a:prstGeom>
        </p:spPr>
        <p:txBody>
          <a:bodyPr wrap="square">
            <a:spAutoFit/>
          </a:bodyPr>
          <a:lstStyle/>
          <a:p>
            <a:pPr>
              <a:lnSpc>
                <a:spcPct val="115000"/>
              </a:lnSpc>
            </a:pPr>
            <a:r>
              <a:rPr lang="en-US" sz="2400" b="1" dirty="0">
                <a:ea typeface="Times New Roman" panose="02020603050405020304" pitchFamily="18" charset="0"/>
                <a:cs typeface="Times New Roman" panose="02020603050405020304" pitchFamily="18" charset="0"/>
              </a:rPr>
              <a:t>There are several types depending on the symptoms. </a:t>
            </a:r>
          </a:p>
          <a:p>
            <a:pPr>
              <a:lnSpc>
                <a:spcPct val="115000"/>
              </a:lnSpc>
            </a:pPr>
            <a:r>
              <a:rPr lang="en-US" sz="2400" b="1" dirty="0">
                <a:ea typeface="Times New Roman" panose="02020603050405020304" pitchFamily="18" charset="0"/>
                <a:cs typeface="Times New Roman" panose="02020603050405020304" pitchFamily="18" charset="0"/>
              </a:rPr>
              <a:t>The most common are: </a:t>
            </a:r>
          </a:p>
          <a:p>
            <a:pPr marL="342900" indent="-342900">
              <a:lnSpc>
                <a:spcPct val="115000"/>
              </a:lnSpc>
              <a:buFont typeface="Arial" panose="020B0604020202020204" pitchFamily="34" charset="0"/>
              <a:buChar char="•"/>
            </a:pPr>
            <a:r>
              <a:rPr lang="en-US" sz="2400" b="1" dirty="0">
                <a:ea typeface="Calibri" panose="020F0502020204030204" pitchFamily="34" charset="0"/>
                <a:cs typeface="Times New Roman" panose="02020603050405020304" pitchFamily="18" charset="0"/>
              </a:rPr>
              <a:t>Generalized Tonic </a:t>
            </a:r>
            <a:r>
              <a:rPr lang="en-US" sz="2400" b="1" dirty="0" err="1">
                <a:ea typeface="Calibri" panose="020F0502020204030204" pitchFamily="34" charset="0"/>
                <a:cs typeface="Times New Roman" panose="02020603050405020304" pitchFamily="18" charset="0"/>
              </a:rPr>
              <a:t>Clonic</a:t>
            </a:r>
            <a:r>
              <a:rPr lang="en-US" sz="2400" b="1"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generalized stiffening and jerking convulsive activity</a:t>
            </a:r>
          </a:p>
          <a:p>
            <a:pPr marL="342900" indent="-342900">
              <a:lnSpc>
                <a:spcPct val="115000"/>
              </a:lnSpc>
              <a:buFont typeface="Arial" panose="020B0604020202020204" pitchFamily="34" charset="0"/>
              <a:buChar char="•"/>
            </a:pPr>
            <a:r>
              <a:rPr lang="en-US" sz="2400" b="1" dirty="0">
                <a:ea typeface="Times New Roman" panose="02020603050405020304" pitchFamily="18" charset="0"/>
                <a:cs typeface="Times New Roman" panose="02020603050405020304" pitchFamily="18" charset="0"/>
              </a:rPr>
              <a:t>Atonic seizures </a:t>
            </a:r>
            <a:r>
              <a:rPr lang="en-US" sz="2400" dirty="0">
                <a:ea typeface="Times New Roman" panose="02020603050405020304" pitchFamily="18" charset="0"/>
                <a:cs typeface="Times New Roman" panose="02020603050405020304" pitchFamily="18" charset="0"/>
              </a:rPr>
              <a:t>include a sudden loss of body tone and may result in falling</a:t>
            </a:r>
          </a:p>
          <a:p>
            <a:pPr marL="342900" indent="-342900">
              <a:lnSpc>
                <a:spcPct val="115000"/>
              </a:lnSpc>
              <a:buFont typeface="Arial" panose="020B0604020202020204" pitchFamily="34" charset="0"/>
              <a:buChar char="•"/>
            </a:pPr>
            <a:r>
              <a:rPr lang="en-US" sz="2400" b="1" dirty="0">
                <a:ea typeface="Times New Roman" panose="02020603050405020304" pitchFamily="18" charset="0"/>
                <a:cs typeface="Times New Roman" panose="02020603050405020304" pitchFamily="18" charset="0"/>
              </a:rPr>
              <a:t>Tonic seizures </a:t>
            </a:r>
            <a:r>
              <a:rPr lang="en-US" sz="2400" dirty="0">
                <a:ea typeface="Times New Roman" panose="02020603050405020304" pitchFamily="18" charset="0"/>
                <a:cs typeface="Times New Roman" panose="02020603050405020304" pitchFamily="18" charset="0"/>
              </a:rPr>
              <a:t>include a sudden stiffening of the body. </a:t>
            </a:r>
          </a:p>
          <a:p>
            <a:pPr marL="342900" indent="-342900">
              <a:lnSpc>
                <a:spcPct val="115000"/>
              </a:lnSpc>
              <a:buFont typeface="Arial" panose="020B0604020202020204" pitchFamily="34" charset="0"/>
              <a:buChar char="•"/>
            </a:pPr>
            <a:r>
              <a:rPr lang="en-US" sz="2400" b="1" dirty="0">
                <a:ea typeface="Times New Roman" panose="02020603050405020304" pitchFamily="18" charset="0"/>
                <a:cs typeface="Times New Roman" panose="02020603050405020304" pitchFamily="18" charset="0"/>
              </a:rPr>
              <a:t>Myoclonic seizures </a:t>
            </a:r>
            <a:r>
              <a:rPr lang="en-US" sz="2400" dirty="0">
                <a:ea typeface="Times New Roman" panose="02020603050405020304" pitchFamily="18" charset="0"/>
                <a:cs typeface="Times New Roman" panose="02020603050405020304" pitchFamily="18" charset="0"/>
              </a:rPr>
              <a:t>include a sudden jerk of the body.</a:t>
            </a:r>
          </a:p>
          <a:p>
            <a:pPr marL="342900" indent="-342900">
              <a:lnSpc>
                <a:spcPct val="115000"/>
              </a:lnSpc>
              <a:buFont typeface="Arial" panose="020B0604020202020204" pitchFamily="34" charset="0"/>
              <a:buChar char="•"/>
            </a:pPr>
            <a:r>
              <a:rPr lang="en-US" sz="2400" b="1" dirty="0">
                <a:ea typeface="Times New Roman" panose="02020603050405020304" pitchFamily="18" charset="0"/>
                <a:cs typeface="Times New Roman" panose="02020603050405020304" pitchFamily="18" charset="0"/>
              </a:rPr>
              <a:t>Absence seizures </a:t>
            </a:r>
            <a:r>
              <a:rPr lang="en-US" sz="2400" dirty="0">
                <a:ea typeface="Times New Roman" panose="02020603050405020304" pitchFamily="18" charset="0"/>
                <a:cs typeface="Times New Roman" panose="02020603050405020304" pitchFamily="18" charset="0"/>
              </a:rPr>
              <a:t>(Petit Mal) includes staring spells.</a:t>
            </a:r>
            <a:r>
              <a:rPr lang="en-US" sz="2400" dirty="0">
                <a:latin typeface="Arial" panose="020B0604020202020204" pitchFamily="34" charset="0"/>
                <a:ea typeface="Times New Roman" panose="02020603050405020304" pitchFamily="18" charset="0"/>
                <a:cs typeface="Times New Roman" panose="02020603050405020304" pitchFamily="18" charset="0"/>
              </a:rPr>
              <a:t>. </a:t>
            </a:r>
            <a:r>
              <a:rPr lang="en-US" sz="2400" b="1" dirty="0">
                <a:latin typeface="Arial" panose="020B0604020202020204" pitchFamily="34" charset="0"/>
                <a:ea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2681014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57246" y="2852791"/>
            <a:ext cx="9123948" cy="1325563"/>
          </a:xfrm>
        </p:spPr>
        <p:txBody>
          <a:bodyPr>
            <a:normAutofit fontScale="90000"/>
          </a:bodyPr>
          <a:lstStyle/>
          <a:p>
            <a:r>
              <a:rPr lang="en-US" b="1" dirty="0"/>
              <a:t>Tonic </a:t>
            </a:r>
            <a:r>
              <a:rPr lang="en-US" b="1" dirty="0" err="1"/>
              <a:t>Clonic</a:t>
            </a:r>
            <a:r>
              <a:rPr lang="en-US" b="1" dirty="0"/>
              <a:t>  </a:t>
            </a:r>
            <a:r>
              <a:rPr lang="en-US" dirty="0"/>
              <a:t/>
            </a:r>
            <a:br>
              <a:rPr lang="en-US" dirty="0"/>
            </a:br>
            <a:r>
              <a:rPr lang="en-US" dirty="0"/>
              <a:t/>
            </a:r>
            <a:br>
              <a:rPr lang="en-US" dirty="0"/>
            </a:br>
            <a:r>
              <a:rPr lang="en-US" sz="2700" dirty="0">
                <a:latin typeface="+mn-lt"/>
              </a:rPr>
              <a:t>There is almost always a loss of consciousness (30 sec -5 minutes)</a:t>
            </a:r>
            <a:br>
              <a:rPr lang="en-US" sz="2700" dirty="0">
                <a:latin typeface="+mn-lt"/>
              </a:rPr>
            </a:br>
            <a:r>
              <a:rPr lang="en-US" sz="2700" dirty="0">
                <a:latin typeface="+mn-lt"/>
              </a:rPr>
              <a:t/>
            </a:r>
            <a:br>
              <a:rPr lang="en-US" sz="2700" dirty="0">
                <a:latin typeface="+mn-lt"/>
              </a:rPr>
            </a:br>
            <a:r>
              <a:rPr lang="en-US" sz="2700" dirty="0">
                <a:latin typeface="+mn-lt"/>
              </a:rPr>
              <a:t>General muscle contraction (Tonic phase) </a:t>
            </a:r>
            <a:br>
              <a:rPr lang="en-US" sz="2700" dirty="0">
                <a:latin typeface="+mn-lt"/>
              </a:rPr>
            </a:br>
            <a:r>
              <a:rPr lang="en-US" sz="2700" dirty="0">
                <a:latin typeface="+mn-lt"/>
              </a:rPr>
              <a:t/>
            </a:r>
            <a:br>
              <a:rPr lang="en-US" sz="2700" dirty="0">
                <a:latin typeface="+mn-lt"/>
              </a:rPr>
            </a:br>
            <a:r>
              <a:rPr lang="en-US" sz="2700" dirty="0">
                <a:latin typeface="+mn-lt"/>
              </a:rPr>
              <a:t>or violent rhythmic contraction and relaxation (</a:t>
            </a:r>
            <a:r>
              <a:rPr lang="en-US" sz="2700" dirty="0" err="1">
                <a:latin typeface="+mn-lt"/>
              </a:rPr>
              <a:t>Clonic</a:t>
            </a:r>
            <a:r>
              <a:rPr lang="en-US" sz="2700" dirty="0">
                <a:latin typeface="+mn-lt"/>
              </a:rPr>
              <a:t> phase) lasting 1-2 minutes.</a:t>
            </a:r>
            <a:br>
              <a:rPr lang="en-US" sz="2700" dirty="0">
                <a:latin typeface="+mn-lt"/>
              </a:rPr>
            </a:br>
            <a:r>
              <a:rPr lang="en-US" sz="2700" dirty="0">
                <a:latin typeface="+mn-lt"/>
              </a:rPr>
              <a:t>May exhibit tongue biting, incontinence, difficulty breathing </a:t>
            </a:r>
            <a:r>
              <a:rPr lang="en-US" dirty="0"/>
              <a:t>.</a:t>
            </a:r>
            <a:br>
              <a:rPr lang="en-US" dirty="0"/>
            </a:br>
            <a:endParaRPr lang="en-US" dirty="0"/>
          </a:p>
        </p:txBody>
      </p:sp>
    </p:spTree>
    <p:extLst>
      <p:ext uri="{BB962C8B-B14F-4D97-AF65-F5344CB8AC3E}">
        <p14:creationId xmlns:p14="http://schemas.microsoft.com/office/powerpoint/2010/main" val="3143283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295" y="3511788"/>
            <a:ext cx="8914919" cy="1325563"/>
          </a:xfrm>
        </p:spPr>
        <p:txBody>
          <a:bodyPr>
            <a:normAutofit fontScale="90000"/>
          </a:bodyPr>
          <a:lstStyle/>
          <a:p>
            <a:r>
              <a:rPr lang="en-US" b="1" dirty="0"/>
              <a:t>Epilepsy Syndromes</a:t>
            </a:r>
            <a:br>
              <a:rPr lang="en-US" b="1" dirty="0"/>
            </a:br>
            <a:r>
              <a:rPr lang="en-US" b="1" dirty="0"/>
              <a:t/>
            </a:r>
            <a:br>
              <a:rPr lang="en-US" b="1" dirty="0"/>
            </a:br>
            <a:r>
              <a:rPr lang="en-US" sz="2700" dirty="0">
                <a:latin typeface="+mn-lt"/>
              </a:rPr>
              <a:t>There are many Epilepsy Syndromes. </a:t>
            </a:r>
            <a:br>
              <a:rPr lang="en-US" sz="2700" dirty="0">
                <a:latin typeface="+mn-lt"/>
              </a:rPr>
            </a:br>
            <a:r>
              <a:rPr lang="en-US" sz="2700" dirty="0">
                <a:latin typeface="+mn-lt"/>
              </a:rPr>
              <a:t>Some are mild and outgrown, and some are devastating lifelong conditions. Some of the most common are:</a:t>
            </a:r>
            <a:br>
              <a:rPr lang="en-US" sz="2700" dirty="0">
                <a:latin typeface="+mn-lt"/>
              </a:rPr>
            </a:br>
            <a:r>
              <a:rPr lang="en-US" sz="2700" dirty="0">
                <a:latin typeface="+mn-lt"/>
              </a:rPr>
              <a:t>BECTS (Benign </a:t>
            </a:r>
            <a:r>
              <a:rPr lang="en-US" sz="2700" dirty="0" err="1">
                <a:latin typeface="+mn-lt"/>
              </a:rPr>
              <a:t>Rolandic</a:t>
            </a:r>
            <a:r>
              <a:rPr lang="en-US" sz="2700" dirty="0">
                <a:latin typeface="+mn-lt"/>
              </a:rPr>
              <a:t> Seizures)</a:t>
            </a:r>
            <a:br>
              <a:rPr lang="en-US" sz="2700" dirty="0">
                <a:latin typeface="+mn-lt"/>
              </a:rPr>
            </a:br>
            <a:r>
              <a:rPr lang="en-US" sz="2700" dirty="0">
                <a:latin typeface="+mn-lt"/>
              </a:rPr>
              <a:t>Panayiotopoulos Syndrome</a:t>
            </a:r>
            <a:br>
              <a:rPr lang="en-US" sz="2700" dirty="0">
                <a:latin typeface="+mn-lt"/>
              </a:rPr>
            </a:br>
            <a:r>
              <a:rPr lang="en-US" sz="2700" dirty="0">
                <a:latin typeface="+mn-lt"/>
              </a:rPr>
              <a:t>Childhood Absence </a:t>
            </a:r>
            <a:r>
              <a:rPr lang="en-US" sz="2700" dirty="0" err="1">
                <a:latin typeface="+mn-lt"/>
              </a:rPr>
              <a:t>SYndrome</a:t>
            </a:r>
            <a:r>
              <a:rPr lang="en-US" sz="2700" dirty="0">
                <a:latin typeface="+mn-lt"/>
              </a:rPr>
              <a:t/>
            </a:r>
            <a:br>
              <a:rPr lang="en-US" sz="2700" dirty="0">
                <a:latin typeface="+mn-lt"/>
              </a:rPr>
            </a:br>
            <a:r>
              <a:rPr lang="en-US" sz="2700" dirty="0">
                <a:latin typeface="+mn-lt"/>
              </a:rPr>
              <a:t>Juvenile Myoclonic Syndrome</a:t>
            </a:r>
            <a:br>
              <a:rPr lang="en-US" sz="2700" dirty="0">
                <a:latin typeface="+mn-lt"/>
              </a:rPr>
            </a:br>
            <a:r>
              <a:rPr lang="en-US" sz="2700" dirty="0" err="1">
                <a:latin typeface="+mn-lt"/>
              </a:rPr>
              <a:t>Doose</a:t>
            </a:r>
            <a:r>
              <a:rPr lang="en-US" sz="2700" dirty="0">
                <a:latin typeface="+mn-lt"/>
              </a:rPr>
              <a:t> Syndrome</a:t>
            </a:r>
            <a:br>
              <a:rPr lang="en-US" sz="2700" dirty="0">
                <a:latin typeface="+mn-lt"/>
              </a:rPr>
            </a:br>
            <a:r>
              <a:rPr lang="en-US" sz="2700" dirty="0" err="1">
                <a:latin typeface="+mn-lt"/>
              </a:rPr>
              <a:t>Dravet</a:t>
            </a:r>
            <a:r>
              <a:rPr lang="en-US" sz="2700" dirty="0">
                <a:latin typeface="+mn-lt"/>
              </a:rPr>
              <a:t>  Syndrome</a:t>
            </a:r>
            <a:br>
              <a:rPr lang="en-US" sz="2700" dirty="0">
                <a:latin typeface="+mn-lt"/>
              </a:rPr>
            </a:br>
            <a:r>
              <a:rPr lang="en-US" sz="2700" dirty="0">
                <a:latin typeface="+mn-lt"/>
              </a:rPr>
              <a:t>Lennox </a:t>
            </a:r>
            <a:r>
              <a:rPr lang="en-US" sz="2700" dirty="0" err="1">
                <a:latin typeface="+mn-lt"/>
              </a:rPr>
              <a:t>Gastaut</a:t>
            </a:r>
            <a:r>
              <a:rPr lang="en-US" sz="2700" dirty="0">
                <a:latin typeface="+mn-lt"/>
              </a:rPr>
              <a:t> Syndrome</a:t>
            </a:r>
            <a:br>
              <a:rPr lang="en-US" sz="2700" dirty="0">
                <a:latin typeface="+mn-lt"/>
              </a:rPr>
            </a:br>
            <a:r>
              <a:rPr lang="en-US" sz="2700" dirty="0">
                <a:latin typeface="+mn-lt"/>
              </a:rPr>
              <a:t>West Syndrome</a:t>
            </a:r>
            <a:br>
              <a:rPr lang="en-US" sz="2700" dirty="0">
                <a:latin typeface="+mn-lt"/>
              </a:rPr>
            </a:br>
            <a:endParaRPr lang="en-US" sz="2700" dirty="0">
              <a:latin typeface="+mn-lt"/>
            </a:endParaRPr>
          </a:p>
        </p:txBody>
      </p:sp>
    </p:spTree>
    <p:extLst>
      <p:ext uri="{BB962C8B-B14F-4D97-AF65-F5344CB8AC3E}">
        <p14:creationId xmlns:p14="http://schemas.microsoft.com/office/powerpoint/2010/main" val="250007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2633964"/>
            <a:ext cx="10332719" cy="1325563"/>
          </a:xfrm>
        </p:spPr>
        <p:txBody>
          <a:bodyPr>
            <a:normAutofit fontScale="90000"/>
          </a:bodyPr>
          <a:lstStyle/>
          <a:p>
            <a:r>
              <a:rPr lang="en-US" b="1" dirty="0" err="1"/>
              <a:t>Nonepileptic</a:t>
            </a:r>
            <a:r>
              <a:rPr lang="en-US" b="1" dirty="0"/>
              <a:t> Seizures</a:t>
            </a:r>
            <a:br>
              <a:rPr lang="en-US" b="1" dirty="0"/>
            </a:br>
            <a:r>
              <a:rPr lang="en-US" b="1" dirty="0" err="1"/>
              <a:t>Pseudoseizures</a:t>
            </a:r>
            <a:r>
              <a:rPr lang="en-US" b="1" dirty="0"/>
              <a:t>/ Conversion Disorder</a:t>
            </a:r>
            <a:br>
              <a:rPr lang="en-US" b="1" dirty="0"/>
            </a:br>
            <a:r>
              <a:rPr lang="en-US" b="1" dirty="0"/>
              <a:t/>
            </a:r>
            <a:br>
              <a:rPr lang="en-US" b="1" dirty="0"/>
            </a:br>
            <a:endParaRPr lang="en-US" sz="2700" b="1" dirty="0">
              <a:latin typeface="+mn-lt"/>
            </a:endParaRPr>
          </a:p>
        </p:txBody>
      </p:sp>
    </p:spTree>
    <p:extLst>
      <p:ext uri="{BB962C8B-B14F-4D97-AF65-F5344CB8AC3E}">
        <p14:creationId xmlns:p14="http://schemas.microsoft.com/office/powerpoint/2010/main" val="300135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433" y="2808509"/>
            <a:ext cx="10442448" cy="1325563"/>
          </a:xfrm>
        </p:spPr>
        <p:txBody>
          <a:bodyPr>
            <a:noAutofit/>
          </a:bodyPr>
          <a:lstStyle/>
          <a:p>
            <a:r>
              <a:rPr lang="en-US" sz="2400" dirty="0">
                <a:latin typeface="+mn-lt"/>
              </a:rPr>
              <a:t>A mental health event that can appear like an epileptic seizure, </a:t>
            </a:r>
            <a:br>
              <a:rPr lang="en-US" sz="2400" dirty="0">
                <a:latin typeface="+mn-lt"/>
              </a:rPr>
            </a:br>
            <a:r>
              <a:rPr lang="en-US" sz="2400" dirty="0">
                <a:latin typeface="+mn-lt"/>
              </a:rPr>
              <a:t>but has no change in electrical energy.  </a:t>
            </a:r>
            <a:r>
              <a:rPr lang="en-US" sz="1000" dirty="0">
                <a:latin typeface="+mn-lt"/>
              </a:rPr>
              <a:t/>
            </a:r>
            <a:br>
              <a:rPr lang="en-US" sz="1000" dirty="0">
                <a:latin typeface="+mn-lt"/>
              </a:rPr>
            </a:br>
            <a:r>
              <a:rPr lang="en-US" sz="1000" dirty="0">
                <a:latin typeface="+mn-lt"/>
              </a:rPr>
              <a:t/>
            </a:r>
            <a:br>
              <a:rPr lang="en-US" sz="1000" dirty="0">
                <a:latin typeface="+mn-lt"/>
              </a:rPr>
            </a:br>
            <a:r>
              <a:rPr lang="en-US" sz="2400" dirty="0">
                <a:latin typeface="+mn-lt"/>
              </a:rPr>
              <a:t>It is usually in response to trauma, and requires careful assessment and prolonged mental health treatment</a:t>
            </a:r>
            <a:r>
              <a:rPr lang="en-US" sz="2400" dirty="0"/>
              <a:t>. </a:t>
            </a:r>
            <a:br>
              <a:rPr lang="en-US" sz="2400" dirty="0"/>
            </a:br>
            <a:r>
              <a:rPr lang="en-US" sz="2400" dirty="0">
                <a:latin typeface="+mn-lt"/>
              </a:rPr>
              <a:t>Often appears like a dramatic seizure, may be prolonged, with variable manifestation.</a:t>
            </a:r>
            <a:r>
              <a:rPr lang="en-US" sz="1000" dirty="0"/>
              <a:t/>
            </a:r>
            <a:br>
              <a:rPr lang="en-US" sz="1000" dirty="0"/>
            </a:br>
            <a:r>
              <a:rPr lang="en-US" sz="1000" dirty="0"/>
              <a:t/>
            </a:r>
            <a:br>
              <a:rPr lang="en-US" sz="1000" dirty="0"/>
            </a:br>
            <a:r>
              <a:rPr lang="en-US" sz="2400" dirty="0">
                <a:latin typeface="+mn-lt"/>
              </a:rPr>
              <a:t>A Video EEG is the only way to definitively diagnose </a:t>
            </a:r>
            <a:r>
              <a:rPr lang="en-US" sz="2400" dirty="0" err="1">
                <a:latin typeface="+mn-lt"/>
              </a:rPr>
              <a:t>nonepileptic</a:t>
            </a:r>
            <a:r>
              <a:rPr lang="en-US" sz="2400" dirty="0">
                <a:latin typeface="+mn-lt"/>
              </a:rPr>
              <a:t> seizures</a:t>
            </a:r>
            <a:r>
              <a:rPr lang="en-US" sz="1000" dirty="0">
                <a:latin typeface="+mn-lt"/>
              </a:rPr>
              <a:t>. </a:t>
            </a:r>
            <a:br>
              <a:rPr lang="en-US" sz="1000" dirty="0">
                <a:latin typeface="+mn-lt"/>
              </a:rPr>
            </a:br>
            <a:r>
              <a:rPr lang="en-US" sz="2400" dirty="0">
                <a:latin typeface="+mn-lt"/>
              </a:rPr>
              <a:t/>
            </a:r>
            <a:br>
              <a:rPr lang="en-US" sz="2400" dirty="0">
                <a:latin typeface="+mn-lt"/>
              </a:rPr>
            </a:br>
            <a:r>
              <a:rPr lang="en-US" sz="2400" dirty="0">
                <a:latin typeface="+mn-lt"/>
              </a:rPr>
              <a:t>It is possible for a person to have both Epileptic and </a:t>
            </a:r>
            <a:r>
              <a:rPr lang="en-US" sz="2400" dirty="0" err="1">
                <a:latin typeface="+mn-lt"/>
              </a:rPr>
              <a:t>Nonepileptic</a:t>
            </a:r>
            <a:r>
              <a:rPr lang="en-US" sz="2400" dirty="0">
                <a:latin typeface="+mn-lt"/>
              </a:rPr>
              <a:t> seizures.</a:t>
            </a:r>
            <a:br>
              <a:rPr lang="en-US" sz="2400" dirty="0">
                <a:latin typeface="+mn-lt"/>
              </a:rPr>
            </a:br>
            <a:r>
              <a:rPr lang="en-US" sz="2400" dirty="0">
                <a:latin typeface="+mn-lt"/>
              </a:rPr>
              <a:t/>
            </a:r>
            <a:br>
              <a:rPr lang="en-US" sz="2400" dirty="0">
                <a:latin typeface="+mn-lt"/>
              </a:rPr>
            </a:br>
            <a:r>
              <a:rPr lang="en-US" sz="2400" dirty="0">
                <a:latin typeface="+mn-lt"/>
              </a:rPr>
              <a:t>Epileptic Seizure usually presents the same way every time. </a:t>
            </a:r>
            <a:br>
              <a:rPr lang="en-US" sz="2400" dirty="0">
                <a:latin typeface="+mn-lt"/>
              </a:rPr>
            </a:br>
            <a:r>
              <a:rPr lang="en-US" sz="2400" dirty="0" err="1">
                <a:latin typeface="+mn-lt"/>
              </a:rPr>
              <a:t>Nonepileptic</a:t>
            </a:r>
            <a:r>
              <a:rPr lang="en-US" sz="2400" dirty="0">
                <a:latin typeface="+mn-lt"/>
              </a:rPr>
              <a:t> seizure can present differently, and have incompatible symptoms.  (GTC while still responsive and talking) .</a:t>
            </a:r>
          </a:p>
        </p:txBody>
      </p:sp>
      <p:sp>
        <p:nvSpPr>
          <p:cNvPr id="3" name="Rectangle 2"/>
          <p:cNvSpPr/>
          <p:nvPr/>
        </p:nvSpPr>
        <p:spPr>
          <a:xfrm>
            <a:off x="1170433" y="5767846"/>
            <a:ext cx="9875519" cy="830997"/>
          </a:xfrm>
          <a:prstGeom prst="rect">
            <a:avLst/>
          </a:prstGeom>
        </p:spPr>
        <p:txBody>
          <a:bodyPr wrap="square">
            <a:spAutoFit/>
          </a:bodyPr>
          <a:lstStyle/>
          <a:p>
            <a:r>
              <a:rPr lang="en-US" sz="2400" dirty="0"/>
              <a:t>Please call the neurology clinic to discuss them, and ask for EAP  </a:t>
            </a:r>
          </a:p>
          <a:p>
            <a:r>
              <a:rPr lang="en-US" sz="2400" dirty="0"/>
              <a:t>Emergency Action plan that addresses both. </a:t>
            </a:r>
          </a:p>
        </p:txBody>
      </p:sp>
    </p:spTree>
    <p:extLst>
      <p:ext uri="{BB962C8B-B14F-4D97-AF65-F5344CB8AC3E}">
        <p14:creationId xmlns:p14="http://schemas.microsoft.com/office/powerpoint/2010/main" val="1813583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Epilepsy-Related Comorbid Conditions</a:t>
            </a:r>
            <a:endParaRPr lang="en-US" dirty="0"/>
          </a:p>
        </p:txBody>
      </p:sp>
      <p:sp>
        <p:nvSpPr>
          <p:cNvPr id="3" name="Rectangle 2"/>
          <p:cNvSpPr/>
          <p:nvPr/>
        </p:nvSpPr>
        <p:spPr>
          <a:xfrm>
            <a:off x="2890344" y="2429103"/>
            <a:ext cx="6584731" cy="4154984"/>
          </a:xfrm>
          <a:prstGeom prst="rect">
            <a:avLst/>
          </a:prstGeom>
        </p:spPr>
        <p:txBody>
          <a:bodyPr wrap="square">
            <a:spAutoFit/>
          </a:bodyPr>
          <a:lstStyle/>
          <a:p>
            <a:r>
              <a:rPr lang="en-US" sz="2400" dirty="0"/>
              <a:t>Cognitive impairment</a:t>
            </a:r>
          </a:p>
          <a:p>
            <a:endParaRPr lang="en-US" sz="1600" dirty="0"/>
          </a:p>
          <a:p>
            <a:r>
              <a:rPr lang="en-US" sz="2400" dirty="0"/>
              <a:t>Depression</a:t>
            </a:r>
          </a:p>
          <a:p>
            <a:endParaRPr lang="en-US" sz="1600" dirty="0"/>
          </a:p>
          <a:p>
            <a:r>
              <a:rPr lang="en-US" sz="2400" dirty="0"/>
              <a:t>Injury</a:t>
            </a:r>
          </a:p>
          <a:p>
            <a:endParaRPr lang="en-US" sz="1600" dirty="0"/>
          </a:p>
          <a:p>
            <a:r>
              <a:rPr lang="en-US" sz="2400" dirty="0"/>
              <a:t>Sudden death</a:t>
            </a:r>
          </a:p>
          <a:p>
            <a:endParaRPr lang="en-US" sz="1600" dirty="0"/>
          </a:p>
          <a:p>
            <a:r>
              <a:rPr lang="en-US" sz="2400" dirty="0"/>
              <a:t>Endocrine dysfunction</a:t>
            </a:r>
          </a:p>
          <a:p>
            <a:endParaRPr lang="en-US" sz="1600" dirty="0"/>
          </a:p>
          <a:p>
            <a:r>
              <a:rPr lang="en-US" sz="2400" dirty="0"/>
              <a:t>Migraine</a:t>
            </a:r>
          </a:p>
          <a:p>
            <a:endParaRPr lang="en-US" sz="1600" dirty="0"/>
          </a:p>
          <a:p>
            <a:r>
              <a:rPr lang="en-US" sz="2400" dirty="0"/>
              <a:t>Sleep disorders</a:t>
            </a:r>
          </a:p>
        </p:txBody>
      </p:sp>
    </p:spTree>
    <p:extLst>
      <p:ext uri="{BB962C8B-B14F-4D97-AF65-F5344CB8AC3E}">
        <p14:creationId xmlns:p14="http://schemas.microsoft.com/office/powerpoint/2010/main" val="349184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970" y="1544884"/>
            <a:ext cx="3666092" cy="1325563"/>
          </a:xfrm>
        </p:spPr>
        <p:txBody>
          <a:bodyPr/>
          <a:lstStyle/>
          <a:p>
            <a:r>
              <a:rPr lang="en-US" b="1" dirty="0"/>
              <a:t>     DIAGNOSIS</a:t>
            </a:r>
            <a:endParaRPr lang="en-US" dirty="0"/>
          </a:p>
        </p:txBody>
      </p:sp>
      <p:sp>
        <p:nvSpPr>
          <p:cNvPr id="3" name="Rectangle 2"/>
          <p:cNvSpPr/>
          <p:nvPr/>
        </p:nvSpPr>
        <p:spPr>
          <a:xfrm>
            <a:off x="1600513" y="3355878"/>
            <a:ext cx="9711560" cy="1846659"/>
          </a:xfrm>
          <a:prstGeom prst="rect">
            <a:avLst/>
          </a:prstGeom>
        </p:spPr>
        <p:txBody>
          <a:bodyPr wrap="square">
            <a:spAutoFit/>
          </a:bodyPr>
          <a:lstStyle/>
          <a:p>
            <a:r>
              <a:rPr lang="en-US" sz="2400" dirty="0"/>
              <a:t>Epilepsy is diagnosed based on the information of events that happened during the attack, obtained from the patient and/or observers of the events. </a:t>
            </a:r>
          </a:p>
          <a:p>
            <a:r>
              <a:rPr lang="en-US" sz="2400" dirty="0"/>
              <a:t> </a:t>
            </a:r>
          </a:p>
          <a:p>
            <a:r>
              <a:rPr lang="en-US" sz="2400" dirty="0"/>
              <a:t>The Neurologist may also order tests to help in the diagnosis</a:t>
            </a:r>
            <a:r>
              <a:rPr lang="en-US" dirty="0"/>
              <a:t>. </a:t>
            </a:r>
          </a:p>
          <a:p>
            <a:endParaRPr lang="en-US" dirty="0"/>
          </a:p>
        </p:txBody>
      </p:sp>
    </p:spTree>
    <p:extLst>
      <p:ext uri="{BB962C8B-B14F-4D97-AF65-F5344CB8AC3E}">
        <p14:creationId xmlns:p14="http://schemas.microsoft.com/office/powerpoint/2010/main" val="2589159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a typeface="Times New Roman" panose="02020603050405020304" pitchFamily="18" charset="0"/>
                <a:cs typeface="Times New Roman" panose="02020603050405020304" pitchFamily="18" charset="0"/>
              </a:rPr>
              <a:t>Electroencephalogram (EEG) </a:t>
            </a:r>
            <a:r>
              <a:rPr lang="en-US" dirty="0">
                <a:ea typeface="Calibri" panose="020F0502020204030204" pitchFamily="34" charset="0"/>
                <a:cs typeface="Times New Roman" panose="02020603050405020304" pitchFamily="18" charset="0"/>
              </a:rPr>
              <a:t/>
            </a:r>
            <a:br>
              <a:rPr lang="en-US" dirty="0">
                <a:ea typeface="Calibri" panose="020F0502020204030204" pitchFamily="34" charset="0"/>
                <a:cs typeface="Times New Roman" panose="02020603050405020304" pitchFamily="18" charset="0"/>
              </a:rPr>
            </a:br>
            <a:endParaRPr lang="en-US" dirty="0"/>
          </a:p>
        </p:txBody>
      </p:sp>
      <p:sp>
        <p:nvSpPr>
          <p:cNvPr id="3" name="Rectangle 2"/>
          <p:cNvSpPr/>
          <p:nvPr/>
        </p:nvSpPr>
        <p:spPr>
          <a:xfrm>
            <a:off x="1637558" y="2219677"/>
            <a:ext cx="8986344" cy="4314707"/>
          </a:xfrm>
          <a:prstGeom prst="rect">
            <a:avLst/>
          </a:prstGeom>
        </p:spPr>
        <p:txBody>
          <a:bodyPr wrap="square">
            <a:spAutoFit/>
          </a:bodyPr>
          <a:lstStyle/>
          <a:p>
            <a:pPr>
              <a:lnSpc>
                <a:spcPct val="115000"/>
              </a:lnSpc>
            </a:pPr>
            <a:r>
              <a:rPr lang="en-US" sz="2400" dirty="0">
                <a:ea typeface="Times New Roman" panose="02020603050405020304" pitchFamily="18" charset="0"/>
                <a:cs typeface="Times New Roman" panose="02020603050405020304" pitchFamily="18" charset="0"/>
              </a:rPr>
              <a:t>This test is done to record the electrical activity of the brain and  will take about 30-45 minutes of recording (one and ½ hour appointment). </a:t>
            </a:r>
          </a:p>
          <a:p>
            <a:pPr>
              <a:lnSpc>
                <a:spcPct val="115000"/>
              </a:lnSpc>
            </a:pPr>
            <a:endParaRPr lang="en-US" sz="2400" dirty="0">
              <a:ea typeface="Calibri" panose="020F0502020204030204" pitchFamily="34" charset="0"/>
              <a:cs typeface="Times New Roman" panose="02020603050405020304" pitchFamily="18" charset="0"/>
            </a:endParaRPr>
          </a:p>
          <a:p>
            <a:pPr>
              <a:lnSpc>
                <a:spcPct val="115000"/>
              </a:lnSpc>
            </a:pPr>
            <a:r>
              <a:rPr lang="en-US" sz="2400" dirty="0">
                <a:ea typeface="Times New Roman" panose="02020603050405020304" pitchFamily="18" charset="0"/>
                <a:cs typeface="Times New Roman" panose="02020603050405020304" pitchFamily="18" charset="0"/>
              </a:rPr>
              <a:t>During the test, many (sensors) electrodes are applied with paste to the patient's head. </a:t>
            </a:r>
          </a:p>
          <a:p>
            <a:pPr>
              <a:lnSpc>
                <a:spcPct val="115000"/>
              </a:lnSpc>
            </a:pPr>
            <a:endParaRPr lang="en-US" sz="2400" dirty="0">
              <a:ea typeface="Times New Roman" panose="02020603050405020304" pitchFamily="18" charset="0"/>
              <a:cs typeface="Times New Roman" panose="02020603050405020304" pitchFamily="18" charset="0"/>
            </a:endParaRPr>
          </a:p>
          <a:p>
            <a:pPr>
              <a:lnSpc>
                <a:spcPct val="115000"/>
              </a:lnSpc>
            </a:pPr>
            <a:r>
              <a:rPr lang="en-US" sz="2400" dirty="0">
                <a:ea typeface="Times New Roman" panose="02020603050405020304" pitchFamily="18" charset="0"/>
                <a:cs typeface="Times New Roman" panose="02020603050405020304" pitchFamily="18" charset="0"/>
              </a:rPr>
              <a:t>The patient will also be asked to perform a few tasks to see if these activities activate epileptic seizures. </a:t>
            </a:r>
          </a:p>
          <a:p>
            <a:pPr>
              <a:lnSpc>
                <a:spcPct val="115000"/>
              </a:lnSpc>
            </a:pPr>
            <a:endParaRPr lang="en-US" sz="2400" dirty="0">
              <a:ea typeface="Times New Roman" panose="02020603050405020304" pitchFamily="18" charset="0"/>
              <a:cs typeface="Times New Roman" panose="02020603050405020304" pitchFamily="18" charset="0"/>
            </a:endParaRPr>
          </a:p>
          <a:p>
            <a:pPr>
              <a:lnSpc>
                <a:spcPct val="115000"/>
              </a:lnSpc>
            </a:pPr>
            <a:r>
              <a:rPr lang="en-US" sz="2400" dirty="0">
                <a:ea typeface="Times New Roman" panose="02020603050405020304" pitchFamily="18" charset="0"/>
                <a:cs typeface="Times New Roman" panose="02020603050405020304" pitchFamily="18" charset="0"/>
              </a:rPr>
              <a:t>It is best if the patient can relax and fall asleep during the test.</a:t>
            </a: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0171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075" y="3045761"/>
            <a:ext cx="9123948" cy="1325563"/>
          </a:xfrm>
        </p:spPr>
        <p:txBody>
          <a:bodyPr>
            <a:normAutofit fontScale="90000"/>
          </a:bodyPr>
          <a:lstStyle/>
          <a:p>
            <a:r>
              <a:rPr lang="en-US" b="1" dirty="0"/>
              <a:t>Video Electroencephalogram (VEEG)</a:t>
            </a:r>
            <a:r>
              <a:rPr lang="en-US" dirty="0"/>
              <a:t/>
            </a:r>
            <a:br>
              <a:rPr lang="en-US" dirty="0"/>
            </a:br>
            <a:r>
              <a:rPr lang="en-US" dirty="0"/>
              <a:t/>
            </a:r>
            <a:br>
              <a:rPr lang="en-US" dirty="0"/>
            </a:br>
            <a:r>
              <a:rPr lang="en-US" sz="2700" dirty="0">
                <a:latin typeface="+mn-lt"/>
              </a:rPr>
              <a:t>A stay in the hospital 24 hours or more that records brain wave activity while monitoring the child with a video camera then entire time. </a:t>
            </a:r>
            <a:br>
              <a:rPr lang="en-US" sz="2700" dirty="0">
                <a:latin typeface="+mn-lt"/>
              </a:rPr>
            </a:br>
            <a:r>
              <a:rPr lang="en-US" sz="2700" dirty="0">
                <a:latin typeface="+mn-lt"/>
              </a:rPr>
              <a:t/>
            </a:r>
            <a:br>
              <a:rPr lang="en-US" sz="2700" dirty="0">
                <a:latin typeface="+mn-lt"/>
              </a:rPr>
            </a:br>
            <a:r>
              <a:rPr lang="en-US" sz="2700" dirty="0">
                <a:latin typeface="+mn-lt"/>
              </a:rPr>
              <a:t>The parent stays with the child and observes for behavior suggestive of seizure. </a:t>
            </a:r>
            <a:br>
              <a:rPr lang="en-US" sz="2700" dirty="0">
                <a:latin typeface="+mn-lt"/>
              </a:rPr>
            </a:br>
            <a:r>
              <a:rPr lang="en-US" sz="2700" dirty="0">
                <a:latin typeface="+mn-lt"/>
              </a:rPr>
              <a:t>If the event occurs, parent pushes a button, and it makes a mark on the EEG recording strip. The parent describes the event so that the video recording picks up the audio description. </a:t>
            </a:r>
            <a:br>
              <a:rPr lang="en-US" sz="2700" dirty="0">
                <a:latin typeface="+mn-lt"/>
              </a:rPr>
            </a:br>
            <a:r>
              <a:rPr lang="en-US" sz="2700" dirty="0">
                <a:latin typeface="+mn-lt"/>
              </a:rPr>
              <a:t/>
            </a:r>
            <a:br>
              <a:rPr lang="en-US" sz="2700" dirty="0">
                <a:latin typeface="+mn-lt"/>
              </a:rPr>
            </a:br>
            <a:r>
              <a:rPr lang="en-US" sz="2700" dirty="0">
                <a:latin typeface="+mn-lt"/>
              </a:rPr>
              <a:t>Neurologist interprets the EEG recording with the observed behavior on the video to determine if the behavior correlates with a change in electrical activity in the brain </a:t>
            </a:r>
          </a:p>
        </p:txBody>
      </p:sp>
    </p:spTree>
    <p:extLst>
      <p:ext uri="{BB962C8B-B14F-4D97-AF65-F5344CB8AC3E}">
        <p14:creationId xmlns:p14="http://schemas.microsoft.com/office/powerpoint/2010/main" val="1976902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ea typeface="Times New Roman" panose="02020603050405020304" pitchFamily="18" charset="0"/>
                <a:cs typeface="Times New Roman" panose="02020603050405020304" pitchFamily="18" charset="0"/>
              </a:rPr>
              <a:t>Brain Scans </a:t>
            </a:r>
            <a:r>
              <a:rPr lang="en-US" dirty="0"/>
              <a:t/>
            </a:r>
            <a:br>
              <a:rPr lang="en-US" dirty="0"/>
            </a:br>
            <a:endParaRPr lang="en-US" dirty="0"/>
          </a:p>
        </p:txBody>
      </p:sp>
      <p:sp>
        <p:nvSpPr>
          <p:cNvPr id="4" name="Content Placeholder 3"/>
          <p:cNvSpPr>
            <a:spLocks noGrp="1"/>
          </p:cNvSpPr>
          <p:nvPr>
            <p:ph idx="1"/>
          </p:nvPr>
        </p:nvSpPr>
        <p:spPr>
          <a:xfrm>
            <a:off x="2849879" y="3048035"/>
            <a:ext cx="9123948" cy="1902338"/>
          </a:xfrm>
        </p:spPr>
        <p:txBody>
          <a:bodyPr/>
          <a:lstStyle/>
          <a:p>
            <a:r>
              <a:rPr lang="en-US" dirty="0"/>
              <a:t>Computerized Axial Tomography</a:t>
            </a:r>
          </a:p>
          <a:p>
            <a:endParaRPr lang="en-US" dirty="0"/>
          </a:p>
          <a:p>
            <a:r>
              <a:rPr lang="en-US" dirty="0"/>
              <a:t>Magnetic Resonance Imaging</a:t>
            </a:r>
          </a:p>
        </p:txBody>
      </p:sp>
      <p:sp>
        <p:nvSpPr>
          <p:cNvPr id="3" name="Rectangle 2"/>
          <p:cNvSpPr/>
          <p:nvPr/>
        </p:nvSpPr>
        <p:spPr>
          <a:xfrm>
            <a:off x="1599591" y="2190279"/>
            <a:ext cx="9436271" cy="835613"/>
          </a:xfrm>
          <a:prstGeom prst="rect">
            <a:avLst/>
          </a:prstGeom>
        </p:spPr>
        <p:txBody>
          <a:bodyPr wrap="square">
            <a:spAutoFit/>
          </a:bodyPr>
          <a:lstStyle/>
          <a:p>
            <a:pPr>
              <a:lnSpc>
                <a:spcPct val="115000"/>
              </a:lnSpc>
            </a:pPr>
            <a:r>
              <a:rPr lang="en-US" b="1" dirty="0">
                <a:latin typeface="Arial" panose="020B0604020202020204" pitchFamily="34" charset="0"/>
                <a:ea typeface="Times New Roman" panose="02020603050405020304" pitchFamily="18" charset="0"/>
                <a:cs typeface="Times New Roman" panose="02020603050405020304" pitchFamily="18" charset="0"/>
              </a:rPr>
              <a:t> </a:t>
            </a:r>
            <a:endParaRPr lang="en-US" sz="1200" dirty="0">
              <a:ea typeface="Calibri" panose="020F0502020204030204" pitchFamily="34" charset="0"/>
              <a:cs typeface="Times New Roman" panose="02020603050405020304" pitchFamily="18" charset="0"/>
            </a:endParaRPr>
          </a:p>
          <a:p>
            <a:pPr>
              <a:lnSpc>
                <a:spcPct val="115000"/>
              </a:lnSpc>
            </a:pPr>
            <a:r>
              <a:rPr lang="en-US" sz="2400" b="1" dirty="0">
                <a:latin typeface="Arial" panose="020B0604020202020204" pitchFamily="34" charset="0"/>
                <a:ea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323956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EPILEPSY</a:t>
            </a:r>
          </a:p>
        </p:txBody>
      </p:sp>
      <p:sp>
        <p:nvSpPr>
          <p:cNvPr id="3" name="Rectangle 2"/>
          <p:cNvSpPr/>
          <p:nvPr/>
        </p:nvSpPr>
        <p:spPr>
          <a:xfrm>
            <a:off x="2729948" y="2633964"/>
            <a:ext cx="8481392" cy="3046988"/>
          </a:xfrm>
          <a:prstGeom prst="rect">
            <a:avLst/>
          </a:prstGeom>
        </p:spPr>
        <p:txBody>
          <a:bodyPr wrap="square">
            <a:spAutoFit/>
          </a:bodyPr>
          <a:lstStyle/>
          <a:p>
            <a:r>
              <a:rPr lang="en-US" sz="2400" dirty="0"/>
              <a:t>WHAT IS A SEIZURE? </a:t>
            </a:r>
          </a:p>
          <a:p>
            <a:r>
              <a:rPr lang="en-US" sz="2400" dirty="0"/>
              <a:t>A seizure is an abnormal electrical discharge of a group of brain cells. </a:t>
            </a:r>
          </a:p>
          <a:p>
            <a:endParaRPr lang="en-US" sz="2400" dirty="0"/>
          </a:p>
          <a:p>
            <a:r>
              <a:rPr lang="en-US" sz="2400" dirty="0"/>
              <a:t>Seizures can produce a variety of symptoms, depending on the location of</a:t>
            </a:r>
          </a:p>
          <a:p>
            <a:r>
              <a:rPr lang="en-US" sz="2400" dirty="0"/>
              <a:t> the seizure focus and the spread of the electrical activity through the brain</a:t>
            </a:r>
          </a:p>
        </p:txBody>
      </p:sp>
    </p:spTree>
    <p:extLst>
      <p:ext uri="{BB962C8B-B14F-4D97-AF65-F5344CB8AC3E}">
        <p14:creationId xmlns:p14="http://schemas.microsoft.com/office/powerpoint/2010/main" val="17526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989" y="2695767"/>
            <a:ext cx="9861940" cy="1325563"/>
          </a:xfrm>
        </p:spPr>
        <p:txBody>
          <a:bodyPr>
            <a:normAutofit fontScale="90000"/>
          </a:bodyPr>
          <a:lstStyle/>
          <a:p>
            <a:pPr>
              <a:lnSpc>
                <a:spcPct val="115000"/>
              </a:lnSpc>
            </a:pPr>
            <a:r>
              <a:rPr lang="en-US" b="1" dirty="0">
                <a:ea typeface="Times New Roman" panose="02020603050405020304" pitchFamily="18" charset="0"/>
                <a:cs typeface="Times New Roman" panose="02020603050405020304" pitchFamily="18" charset="0"/>
              </a:rPr>
              <a:t>Computerized Tomography CT Scan</a:t>
            </a:r>
            <a:br>
              <a:rPr lang="en-US" b="1" dirty="0">
                <a:ea typeface="Times New Roman" panose="02020603050405020304" pitchFamily="18" charset="0"/>
                <a:cs typeface="Times New Roman" panose="02020603050405020304" pitchFamily="18" charset="0"/>
              </a:rPr>
            </a:br>
            <a:r>
              <a:rPr lang="en-US" b="1" dirty="0">
                <a:ea typeface="Times New Roman" panose="02020603050405020304" pitchFamily="18" charset="0"/>
                <a:cs typeface="Times New Roman" panose="02020603050405020304" pitchFamily="18" charset="0"/>
              </a:rPr>
              <a:t/>
            </a:r>
            <a:br>
              <a:rPr lang="en-US" b="1" dirty="0">
                <a:ea typeface="Times New Roman" panose="02020603050405020304" pitchFamily="18" charset="0"/>
                <a:cs typeface="Times New Roman" panose="02020603050405020304" pitchFamily="18" charset="0"/>
              </a:rPr>
            </a:br>
            <a:r>
              <a:rPr lang="en-US" sz="2700" dirty="0">
                <a:latin typeface="+mn-lt"/>
                <a:ea typeface="Times New Roman" panose="02020603050405020304" pitchFamily="18" charset="0"/>
                <a:cs typeface="Times New Roman" panose="02020603050405020304" pitchFamily="18" charset="0"/>
              </a:rPr>
              <a:t>This scan uses computerized X-ray technology to produce pictures of the  brain and may reveal structural causes of seizures. </a:t>
            </a:r>
            <a:br>
              <a:rPr lang="en-US" sz="2700" dirty="0">
                <a:latin typeface="+mn-lt"/>
                <a:ea typeface="Times New Roman" panose="02020603050405020304" pitchFamily="18" charset="0"/>
                <a:cs typeface="Times New Roman" panose="02020603050405020304" pitchFamily="18" charset="0"/>
              </a:rPr>
            </a:br>
            <a:r>
              <a:rPr lang="en-US" sz="2700" dirty="0">
                <a:latin typeface="+mn-lt"/>
                <a:ea typeface="Calibri" panose="020F0502020204030204" pitchFamily="34" charset="0"/>
                <a:cs typeface="Times New Roman" panose="02020603050405020304" pitchFamily="18" charset="0"/>
              </a:rPr>
              <a:t/>
            </a:r>
            <a:br>
              <a:rPr lang="en-US" sz="2700" dirty="0">
                <a:latin typeface="+mn-lt"/>
                <a:ea typeface="Calibri" panose="020F0502020204030204" pitchFamily="34" charset="0"/>
                <a:cs typeface="Times New Roman" panose="02020603050405020304" pitchFamily="18" charset="0"/>
              </a:rPr>
            </a:br>
            <a:r>
              <a:rPr lang="en-US" sz="2700" dirty="0">
                <a:latin typeface="+mn-lt"/>
                <a:ea typeface="Times New Roman" panose="02020603050405020304" pitchFamily="18" charset="0"/>
                <a:cs typeface="Times New Roman" panose="02020603050405020304" pitchFamily="18" charset="0"/>
              </a:rPr>
              <a:t>But is typically done in an emergent situation</a:t>
            </a:r>
            <a:r>
              <a:rPr lang="en-US" dirty="0">
                <a:ea typeface="Times New Roman" panose="02020603050405020304" pitchFamily="18" charset="0"/>
                <a:cs typeface="Times New Roman" panose="02020603050405020304" pitchFamily="18" charset="0"/>
              </a:rPr>
              <a:t>. </a:t>
            </a:r>
            <a:br>
              <a:rPr lang="en-US" dirty="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3290825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467" y="1639478"/>
            <a:ext cx="9123948" cy="883006"/>
          </a:xfrm>
        </p:spPr>
        <p:txBody>
          <a:bodyPr>
            <a:normAutofit fontScale="90000"/>
          </a:bodyPr>
          <a:lstStyle/>
          <a:p>
            <a:r>
              <a:rPr lang="en-US" b="1" dirty="0">
                <a:ea typeface="Times New Roman" panose="02020603050405020304" pitchFamily="18" charset="0"/>
                <a:cs typeface="Times New Roman" panose="02020603050405020304" pitchFamily="18" charset="0"/>
              </a:rPr>
              <a:t>Magnetic Resonance Imaging (MRI) </a:t>
            </a:r>
            <a:r>
              <a:rPr lang="en-US" dirty="0">
                <a:ea typeface="Times New Roman" panose="02020603050405020304" pitchFamily="18" charset="0"/>
                <a:cs typeface="Times New Roman" panose="02020603050405020304" pitchFamily="18" charset="0"/>
              </a:rPr>
              <a:t/>
            </a:r>
            <a:br>
              <a:rPr lang="en-US" dirty="0">
                <a:ea typeface="Times New Roman" panose="02020603050405020304" pitchFamily="18" charset="0"/>
                <a:cs typeface="Times New Roman" panose="02020603050405020304" pitchFamily="18" charset="0"/>
              </a:rPr>
            </a:br>
            <a:endParaRPr lang="en-US" dirty="0"/>
          </a:p>
        </p:txBody>
      </p:sp>
      <p:sp>
        <p:nvSpPr>
          <p:cNvPr id="3" name="Rectangle 2"/>
          <p:cNvSpPr/>
          <p:nvPr/>
        </p:nvSpPr>
        <p:spPr>
          <a:xfrm>
            <a:off x="1741480" y="2687524"/>
            <a:ext cx="9972299" cy="3490186"/>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This is scanning of the brain uses a strong magnetic field, instead of X-rays to image the brain. </a:t>
            </a:r>
          </a:p>
          <a:p>
            <a:pPr marL="342900" indent="-342900">
              <a:lnSpc>
                <a:spcPct val="115000"/>
              </a:lnSpc>
              <a:buFont typeface="Arial" panose="020B0604020202020204" pitchFamily="34" charset="0"/>
              <a:buChar char="•"/>
            </a:pPr>
            <a:endParaRPr lang="en-US" sz="2400" dirty="0">
              <a:ea typeface="Times New Roman" panose="02020603050405020304" pitchFamily="18" charset="0"/>
              <a:cs typeface="Times New Roman" panose="02020603050405020304" pitchFamily="18" charset="0"/>
            </a:endParaRPr>
          </a:p>
          <a:p>
            <a:pPr marL="342900" indent="-342900">
              <a:lnSpc>
                <a:spcPct val="115000"/>
              </a:lnSpc>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It is more sensitive in picking up subtle structural abnormality that could be the cause of epilepsy. </a:t>
            </a:r>
          </a:p>
          <a:p>
            <a:pPr marL="342900" indent="-342900">
              <a:lnSpc>
                <a:spcPct val="115000"/>
              </a:lnSpc>
              <a:buFont typeface="Arial" panose="020B0604020202020204" pitchFamily="34" charset="0"/>
              <a:buChar char="•"/>
            </a:pPr>
            <a:endParaRPr lang="en-US" sz="2400" dirty="0">
              <a:ea typeface="Times New Roman" panose="02020603050405020304" pitchFamily="18" charset="0"/>
              <a:cs typeface="Times New Roman" panose="02020603050405020304" pitchFamily="18" charset="0"/>
            </a:endParaRPr>
          </a:p>
          <a:p>
            <a:pPr marL="342900" indent="-342900">
              <a:lnSpc>
                <a:spcPct val="115000"/>
              </a:lnSpc>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Some people may not be able to have an MRI Scan if they have some types</a:t>
            </a:r>
            <a:endParaRPr lang="en-US" sz="2400" dirty="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of metallic objects in their body. </a:t>
            </a:r>
            <a:endParaRPr lang="en-US" sz="2400" dirty="0"/>
          </a:p>
        </p:txBody>
      </p:sp>
    </p:spTree>
    <p:extLst>
      <p:ext uri="{BB962C8B-B14F-4D97-AF65-F5344CB8AC3E}">
        <p14:creationId xmlns:p14="http://schemas.microsoft.com/office/powerpoint/2010/main" val="1007168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357" y="1308401"/>
            <a:ext cx="9123948" cy="1325563"/>
          </a:xfrm>
        </p:spPr>
        <p:txBody>
          <a:bodyPr/>
          <a:lstStyle/>
          <a:p>
            <a:r>
              <a:rPr lang="en-US" b="1" dirty="0"/>
              <a:t>TREATMENT</a:t>
            </a:r>
            <a:r>
              <a:rPr lang="en-US" dirty="0"/>
              <a:t/>
            </a:r>
            <a:br>
              <a:rPr lang="en-US" dirty="0"/>
            </a:br>
            <a:endParaRPr lang="en-US" dirty="0"/>
          </a:p>
        </p:txBody>
      </p:sp>
      <p:sp>
        <p:nvSpPr>
          <p:cNvPr id="3" name="Rectangle 2"/>
          <p:cNvSpPr/>
          <p:nvPr/>
        </p:nvSpPr>
        <p:spPr>
          <a:xfrm>
            <a:off x="3121293" y="2519121"/>
            <a:ext cx="4304266" cy="2677656"/>
          </a:xfrm>
          <a:prstGeom prst="rect">
            <a:avLst/>
          </a:prstGeom>
        </p:spPr>
        <p:txBody>
          <a:bodyPr wrap="square">
            <a:spAutoFit/>
          </a:bodyPr>
          <a:lstStyle/>
          <a:p>
            <a:r>
              <a:rPr lang="en-US" sz="2400" dirty="0"/>
              <a:t>Anti-seizure Medications</a:t>
            </a:r>
          </a:p>
          <a:p>
            <a:endParaRPr lang="en-US" sz="2400" dirty="0"/>
          </a:p>
          <a:p>
            <a:r>
              <a:rPr lang="en-US" sz="2400" dirty="0"/>
              <a:t>Surgery</a:t>
            </a:r>
          </a:p>
          <a:p>
            <a:endParaRPr lang="en-US" sz="2400" dirty="0"/>
          </a:p>
          <a:p>
            <a:r>
              <a:rPr lang="en-US" sz="2400" dirty="0"/>
              <a:t>Diet Therapy</a:t>
            </a:r>
          </a:p>
          <a:p>
            <a:endParaRPr lang="en-US" sz="2400" dirty="0"/>
          </a:p>
          <a:p>
            <a:r>
              <a:rPr lang="en-US" sz="2400" dirty="0"/>
              <a:t>CBD </a:t>
            </a:r>
          </a:p>
        </p:txBody>
      </p:sp>
    </p:spTree>
    <p:extLst>
      <p:ext uri="{BB962C8B-B14F-4D97-AF65-F5344CB8AC3E}">
        <p14:creationId xmlns:p14="http://schemas.microsoft.com/office/powerpoint/2010/main" val="511395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625" y="1434525"/>
            <a:ext cx="9123948" cy="1325563"/>
          </a:xfrm>
        </p:spPr>
        <p:txBody>
          <a:bodyPr>
            <a:normAutofit/>
          </a:bodyPr>
          <a:lstStyle/>
          <a:p>
            <a:pPr marL="0" indent="0"/>
            <a:r>
              <a:rPr lang="en-US" b="1" dirty="0"/>
              <a:t>Anti-seizure Medications </a:t>
            </a:r>
            <a:r>
              <a:rPr lang="en-US" dirty="0"/>
              <a:t/>
            </a:r>
            <a:br>
              <a:rPr lang="en-US" dirty="0"/>
            </a:br>
            <a:endParaRPr lang="en-US" dirty="0"/>
          </a:p>
        </p:txBody>
      </p:sp>
      <p:sp>
        <p:nvSpPr>
          <p:cNvPr id="3" name="Rectangle 2"/>
          <p:cNvSpPr/>
          <p:nvPr/>
        </p:nvSpPr>
        <p:spPr>
          <a:xfrm>
            <a:off x="1599591" y="2413338"/>
            <a:ext cx="9751581" cy="4154984"/>
          </a:xfrm>
          <a:prstGeom prst="rect">
            <a:avLst/>
          </a:prstGeom>
        </p:spPr>
        <p:txBody>
          <a:bodyPr wrap="square">
            <a:spAutoFit/>
          </a:bodyPr>
          <a:lstStyle/>
          <a:p>
            <a:r>
              <a:rPr lang="en-US" sz="2400" dirty="0"/>
              <a:t>Some patients with epilepsy may not require daily medications. </a:t>
            </a:r>
          </a:p>
          <a:p>
            <a:r>
              <a:rPr lang="en-US" sz="2400" dirty="0"/>
              <a:t/>
            </a:r>
            <a:br>
              <a:rPr lang="en-US" sz="2400" dirty="0"/>
            </a:br>
            <a:r>
              <a:rPr lang="en-US" sz="2400" dirty="0"/>
              <a:t>If treatment is warranted then medications are typically use for initial therapy.</a:t>
            </a:r>
          </a:p>
          <a:p>
            <a:r>
              <a:rPr lang="en-US" sz="2400" dirty="0"/>
              <a:t/>
            </a:r>
            <a:br>
              <a:rPr lang="en-US" sz="2400" dirty="0"/>
            </a:br>
            <a:r>
              <a:rPr lang="en-US" sz="2400" dirty="0"/>
              <a:t>There are many types of anti-seizure medications available. </a:t>
            </a:r>
          </a:p>
          <a:p>
            <a:r>
              <a:rPr lang="en-US" sz="2400" dirty="0"/>
              <a:t/>
            </a:r>
            <a:br>
              <a:rPr lang="en-US" sz="2400" dirty="0"/>
            </a:br>
            <a:r>
              <a:rPr lang="en-US" sz="2400" dirty="0"/>
              <a:t>The neurologist will discuss with patient and family the type of </a:t>
            </a:r>
            <a:br>
              <a:rPr lang="en-US" sz="2400" dirty="0"/>
            </a:br>
            <a:r>
              <a:rPr lang="en-US" sz="2400" dirty="0"/>
              <a:t>medication that is best for the type of epilepsy. </a:t>
            </a:r>
          </a:p>
          <a:p>
            <a:r>
              <a:rPr lang="en-US" sz="2400" dirty="0"/>
              <a:t/>
            </a:r>
            <a:br>
              <a:rPr lang="en-US" sz="2400" dirty="0"/>
            </a:br>
            <a:r>
              <a:rPr lang="en-US" sz="2400" dirty="0"/>
              <a:t>Some patients have to take more than medication</a:t>
            </a:r>
          </a:p>
        </p:txBody>
      </p:sp>
    </p:spTree>
    <p:extLst>
      <p:ext uri="{BB962C8B-B14F-4D97-AF65-F5344CB8AC3E}">
        <p14:creationId xmlns:p14="http://schemas.microsoft.com/office/powerpoint/2010/main" val="412887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467" y="2136159"/>
            <a:ext cx="9123948" cy="1655516"/>
          </a:xfrm>
        </p:spPr>
        <p:txBody>
          <a:bodyPr>
            <a:normAutofit fontScale="90000"/>
          </a:bodyPr>
          <a:lstStyle/>
          <a:p>
            <a:pPr>
              <a:lnSpc>
                <a:spcPct val="115000"/>
              </a:lnSpc>
            </a:pPr>
            <a:r>
              <a:rPr lang="en-US" b="1" dirty="0">
                <a:ea typeface="Times New Roman" panose="02020603050405020304" pitchFamily="18" charset="0"/>
                <a:cs typeface="Times New Roman" panose="02020603050405020304" pitchFamily="18" charset="0"/>
              </a:rPr>
              <a:t>If medications do not control seizures, or side effects are intolerable,  then other treatments will be considered</a:t>
            </a:r>
            <a:r>
              <a:rPr lang="en-US" dirty="0">
                <a:ea typeface="Calibri" panose="020F0502020204030204" pitchFamily="34" charset="0"/>
                <a:cs typeface="Times New Roman" panose="02020603050405020304" pitchFamily="18" charset="0"/>
              </a:rPr>
              <a:t/>
            </a:r>
            <a:br>
              <a:rPr lang="en-US" dirty="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87749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a typeface="Times New Roman" panose="02020603050405020304" pitchFamily="18" charset="0"/>
                <a:cs typeface="Times New Roman" panose="02020603050405020304" pitchFamily="18" charset="0"/>
              </a:rPr>
              <a:t>Surgical Treatment</a:t>
            </a:r>
            <a:r>
              <a:rPr lang="en-US" dirty="0"/>
              <a:t/>
            </a:r>
            <a:br>
              <a:rPr lang="en-US" dirty="0"/>
            </a:br>
            <a:endParaRPr lang="en-US" dirty="0"/>
          </a:p>
        </p:txBody>
      </p:sp>
      <p:sp>
        <p:nvSpPr>
          <p:cNvPr id="3" name="Rectangle 2"/>
          <p:cNvSpPr/>
          <p:nvPr/>
        </p:nvSpPr>
        <p:spPr>
          <a:xfrm>
            <a:off x="1473467" y="2108639"/>
            <a:ext cx="9467801" cy="2615781"/>
          </a:xfrm>
          <a:prstGeom prst="rect">
            <a:avLst/>
          </a:prstGeom>
        </p:spPr>
        <p:txBody>
          <a:bodyPr wrap="square">
            <a:spAutoFit/>
          </a:bodyPr>
          <a:lstStyle/>
          <a:p>
            <a:pPr>
              <a:lnSpc>
                <a:spcPct val="115000"/>
              </a:lnSpc>
            </a:pPr>
            <a:r>
              <a:rPr lang="en-US" sz="2400" b="1" dirty="0">
                <a:ea typeface="Times New Roman" panose="02020603050405020304" pitchFamily="18" charset="0"/>
                <a:cs typeface="Times New Roman" panose="02020603050405020304" pitchFamily="18" charset="0"/>
              </a:rPr>
              <a:t>Brain Surgery </a:t>
            </a:r>
          </a:p>
          <a:p>
            <a:pPr>
              <a:lnSpc>
                <a:spcPct val="115000"/>
              </a:lnSpc>
            </a:pPr>
            <a:r>
              <a:rPr lang="en-US" sz="2400" dirty="0">
                <a:ea typeface="Times New Roman" panose="02020603050405020304" pitchFamily="18" charset="0"/>
                <a:cs typeface="Times New Roman" panose="02020603050405020304" pitchFamily="18" charset="0"/>
              </a:rPr>
              <a:t>Patients with focal seizures not responding to anti-epileptic medication</a:t>
            </a:r>
            <a:endParaRPr lang="en-US" sz="2400" dirty="0">
              <a:ea typeface="Calibri" panose="020F0502020204030204" pitchFamily="34" charset="0"/>
              <a:cs typeface="Times New Roman" panose="02020603050405020304" pitchFamily="18" charset="0"/>
            </a:endParaRPr>
          </a:p>
          <a:p>
            <a:pPr>
              <a:lnSpc>
                <a:spcPct val="115000"/>
              </a:lnSpc>
            </a:pPr>
            <a:r>
              <a:rPr lang="en-US" sz="2400" dirty="0">
                <a:ea typeface="Times New Roman" panose="02020603050405020304" pitchFamily="18" charset="0"/>
                <a:cs typeface="Times New Roman" panose="02020603050405020304" pitchFamily="18" charset="0"/>
              </a:rPr>
              <a:t>     might be suitable candidates for surgery depending on where their </a:t>
            </a:r>
            <a:endParaRPr lang="en-US" sz="2400" dirty="0">
              <a:ea typeface="Calibri" panose="020F0502020204030204" pitchFamily="34" charset="0"/>
              <a:cs typeface="Times New Roman" panose="02020603050405020304" pitchFamily="18" charset="0"/>
            </a:endParaRPr>
          </a:p>
          <a:p>
            <a:pPr>
              <a:lnSpc>
                <a:spcPct val="115000"/>
              </a:lnSpc>
            </a:pPr>
            <a:r>
              <a:rPr lang="en-US" sz="2400" dirty="0">
                <a:ea typeface="Times New Roman" panose="02020603050405020304" pitchFamily="18" charset="0"/>
                <a:cs typeface="Times New Roman" panose="02020603050405020304" pitchFamily="18" charset="0"/>
              </a:rPr>
              <a:t>     seizures originate.</a:t>
            </a:r>
          </a:p>
          <a:p>
            <a:pPr>
              <a:lnSpc>
                <a:spcPct val="115000"/>
              </a:lnSpc>
            </a:pPr>
            <a:r>
              <a:rPr lang="en-US" sz="2400" dirty="0">
                <a:ea typeface="Times New Roman" panose="02020603050405020304" pitchFamily="18" charset="0"/>
                <a:cs typeface="Times New Roman" panose="02020603050405020304" pitchFamily="18" charset="0"/>
              </a:rPr>
              <a:t>For those patients without a clear cut </a:t>
            </a:r>
            <a:r>
              <a:rPr lang="en-US" sz="2400" dirty="0" err="1">
                <a:ea typeface="Times New Roman" panose="02020603050405020304" pitchFamily="18" charset="0"/>
                <a:cs typeface="Times New Roman" panose="02020603050405020304" pitchFamily="18" charset="0"/>
              </a:rPr>
              <a:t>resectable</a:t>
            </a:r>
            <a:r>
              <a:rPr lang="en-US" sz="2400" dirty="0">
                <a:ea typeface="Times New Roman" panose="02020603050405020304" pitchFamily="18" charset="0"/>
                <a:cs typeface="Times New Roman" panose="02020603050405020304" pitchFamily="18" charset="0"/>
              </a:rPr>
              <a:t> lesion, Vagal Nerve               Stimulation can be considered</a:t>
            </a:r>
            <a:r>
              <a:rPr lang="en-US" sz="2400" b="1" dirty="0">
                <a:ea typeface="Times New Roman" panose="02020603050405020304" pitchFamily="18"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2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922" y="1753814"/>
            <a:ext cx="9123948" cy="866773"/>
          </a:xfrm>
        </p:spPr>
        <p:txBody>
          <a:bodyPr>
            <a:normAutofit fontScale="90000"/>
          </a:bodyPr>
          <a:lstStyle/>
          <a:p>
            <a:r>
              <a:rPr lang="en-US" b="1" dirty="0"/>
              <a:t>Vagal Nerve Stimulator</a:t>
            </a:r>
            <a:r>
              <a:rPr lang="en-US" dirty="0"/>
              <a:t/>
            </a:r>
            <a:br>
              <a:rPr lang="en-US" dirty="0"/>
            </a:br>
            <a:endParaRPr lang="en-US" dirty="0"/>
          </a:p>
        </p:txBody>
      </p:sp>
      <p:sp>
        <p:nvSpPr>
          <p:cNvPr id="3" name="Rectangle 2"/>
          <p:cNvSpPr/>
          <p:nvPr/>
        </p:nvSpPr>
        <p:spPr>
          <a:xfrm>
            <a:off x="1962198" y="2397949"/>
            <a:ext cx="9325911" cy="4154984"/>
          </a:xfrm>
          <a:prstGeom prst="rect">
            <a:avLst/>
          </a:prstGeom>
        </p:spPr>
        <p:txBody>
          <a:bodyPr wrap="square">
            <a:spAutoFit/>
          </a:bodyPr>
          <a:lstStyle/>
          <a:p>
            <a:r>
              <a:rPr lang="en-US" sz="2400" dirty="0">
                <a:cs typeface="Arial" panose="020B0604020202020204" pitchFamily="34" charset="0"/>
              </a:rPr>
              <a:t>Implanted device that works as a “Pacemaker” for the brain</a:t>
            </a:r>
          </a:p>
          <a:p>
            <a:endParaRPr lang="en-US" sz="1600" dirty="0">
              <a:cs typeface="Arial" panose="020B0604020202020204" pitchFamily="34" charset="0"/>
            </a:endParaRPr>
          </a:p>
          <a:p>
            <a:r>
              <a:rPr lang="en-US" sz="2400" dirty="0">
                <a:cs typeface="Arial" panose="020B0604020202020204" pitchFamily="34" charset="0"/>
              </a:rPr>
              <a:t>Runs 24/7</a:t>
            </a:r>
          </a:p>
          <a:p>
            <a:endParaRPr lang="en-US" sz="1600" dirty="0">
              <a:cs typeface="Arial" panose="020B0604020202020204" pitchFamily="34" charset="0"/>
            </a:endParaRPr>
          </a:p>
          <a:p>
            <a:r>
              <a:rPr lang="en-US" sz="2400" dirty="0">
                <a:cs typeface="Arial" panose="020B0604020202020204" pitchFamily="34" charset="0"/>
              </a:rPr>
              <a:t>Has seizure detection capability</a:t>
            </a:r>
          </a:p>
          <a:p>
            <a:endParaRPr lang="en-US" sz="1600" dirty="0">
              <a:cs typeface="Arial" panose="020B0604020202020204" pitchFamily="34" charset="0"/>
            </a:endParaRPr>
          </a:p>
          <a:p>
            <a:r>
              <a:rPr lang="en-US" sz="2400" dirty="0">
                <a:cs typeface="Arial" panose="020B0604020202020204" pitchFamily="34" charset="0"/>
              </a:rPr>
              <a:t>Magnet capability to abort seizure</a:t>
            </a:r>
          </a:p>
          <a:p>
            <a:endParaRPr lang="en-US" sz="1600" dirty="0">
              <a:cs typeface="Arial" panose="020B0604020202020204" pitchFamily="34" charset="0"/>
            </a:endParaRPr>
          </a:p>
          <a:p>
            <a:r>
              <a:rPr lang="en-US" sz="2400" dirty="0">
                <a:cs typeface="Arial" panose="020B0604020202020204" pitchFamily="34" charset="0"/>
              </a:rPr>
              <a:t>Can prevent a seizure</a:t>
            </a:r>
          </a:p>
          <a:p>
            <a:endParaRPr lang="en-US" sz="1600" dirty="0">
              <a:cs typeface="Arial" panose="020B0604020202020204" pitchFamily="34" charset="0"/>
            </a:endParaRPr>
          </a:p>
          <a:p>
            <a:r>
              <a:rPr lang="en-US" sz="2400" dirty="0">
                <a:cs typeface="Arial" panose="020B0604020202020204" pitchFamily="34" charset="0"/>
              </a:rPr>
              <a:t>Can stop a seizure</a:t>
            </a:r>
          </a:p>
          <a:p>
            <a:endParaRPr lang="en-US" sz="1600" dirty="0">
              <a:cs typeface="Arial" panose="020B0604020202020204" pitchFamily="34" charset="0"/>
            </a:endParaRPr>
          </a:p>
          <a:p>
            <a:r>
              <a:rPr lang="en-US" sz="2400" dirty="0">
                <a:cs typeface="Arial" panose="020B0604020202020204" pitchFamily="34" charset="0"/>
              </a:rPr>
              <a:t>Can decrease seizure frequency , intensity and duration</a:t>
            </a:r>
          </a:p>
        </p:txBody>
      </p:sp>
    </p:spTree>
    <p:extLst>
      <p:ext uri="{BB962C8B-B14F-4D97-AF65-F5344CB8AC3E}">
        <p14:creationId xmlns:p14="http://schemas.microsoft.com/office/powerpoint/2010/main" val="103725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205" y="1585843"/>
            <a:ext cx="9123948" cy="1325563"/>
          </a:xfrm>
        </p:spPr>
        <p:txBody>
          <a:bodyPr/>
          <a:lstStyle/>
          <a:p>
            <a:r>
              <a:rPr lang="en-US" b="1" dirty="0">
                <a:ea typeface="Calibri" panose="020F0502020204030204" pitchFamily="34" charset="0"/>
                <a:cs typeface="Times New Roman" panose="02020603050405020304" pitchFamily="18" charset="0"/>
              </a:rPr>
              <a:t>CANNABIDIOL  CBD</a:t>
            </a:r>
            <a:r>
              <a:rPr lang="en-US" dirty="0">
                <a:ea typeface="Calibri" panose="020F0502020204030204" pitchFamily="34" charset="0"/>
                <a:cs typeface="Times New Roman" panose="02020603050405020304" pitchFamily="18" charset="0"/>
              </a:rPr>
              <a:t/>
            </a:r>
            <a:br>
              <a:rPr lang="en-US" dirty="0">
                <a:ea typeface="Calibri" panose="020F0502020204030204" pitchFamily="34" charset="0"/>
                <a:cs typeface="Times New Roman" panose="02020603050405020304" pitchFamily="18" charset="0"/>
              </a:rPr>
            </a:br>
            <a:endParaRPr lang="en-US" dirty="0"/>
          </a:p>
        </p:txBody>
      </p:sp>
      <p:sp>
        <p:nvSpPr>
          <p:cNvPr id="3" name="Rectangle 2"/>
          <p:cNvSpPr/>
          <p:nvPr/>
        </p:nvSpPr>
        <p:spPr>
          <a:xfrm>
            <a:off x="1781504" y="2412168"/>
            <a:ext cx="9711557" cy="4445832"/>
          </a:xfrm>
          <a:prstGeom prst="rect">
            <a:avLst/>
          </a:prstGeom>
        </p:spPr>
        <p:txBody>
          <a:bodyPr wrap="square">
            <a:spAutoFit/>
          </a:bodyPr>
          <a:lstStyle/>
          <a:p>
            <a:pPr>
              <a:lnSpc>
                <a:spcPct val="115000"/>
              </a:lnSpc>
            </a:pPr>
            <a:r>
              <a:rPr lang="en-US" sz="2400" dirty="0"/>
              <a:t>CBD has been used as a treatment for epilepsy.   </a:t>
            </a:r>
          </a:p>
          <a:p>
            <a:pPr>
              <a:lnSpc>
                <a:spcPct val="115000"/>
              </a:lnSpc>
            </a:pPr>
            <a:r>
              <a:rPr lang="en-US" sz="2400" dirty="0"/>
              <a:t>Charlotte’s Web is probably the most famous strand</a:t>
            </a:r>
          </a:p>
          <a:p>
            <a:pPr>
              <a:lnSpc>
                <a:spcPct val="115000"/>
              </a:lnSpc>
            </a:pPr>
            <a:endParaRPr lang="en-US" sz="1000" dirty="0"/>
          </a:p>
          <a:p>
            <a:pPr>
              <a:lnSpc>
                <a:spcPct val="115000"/>
              </a:lnSpc>
            </a:pPr>
            <a:r>
              <a:rPr lang="en-US" sz="2400" dirty="0"/>
              <a:t>The Stanley brothers in Colorado developed the strain, originally known as “Hippie's Disappointment”. Charlotte </a:t>
            </a:r>
            <a:r>
              <a:rPr lang="en-US" sz="2400" dirty="0" err="1"/>
              <a:t>Figgi</a:t>
            </a:r>
            <a:r>
              <a:rPr lang="en-US" sz="2400" dirty="0"/>
              <a:t>, with </a:t>
            </a:r>
            <a:r>
              <a:rPr lang="en-US" sz="2400" dirty="0" err="1"/>
              <a:t>Dravet</a:t>
            </a:r>
            <a:r>
              <a:rPr lang="en-US" sz="2400" dirty="0"/>
              <a:t> Syndrome made it famous </a:t>
            </a:r>
          </a:p>
          <a:p>
            <a:pPr>
              <a:lnSpc>
                <a:spcPct val="115000"/>
              </a:lnSpc>
            </a:pPr>
            <a:endParaRPr lang="en-US" sz="1000" dirty="0"/>
          </a:p>
          <a:p>
            <a:pPr>
              <a:lnSpc>
                <a:spcPct val="115000"/>
              </a:lnSpc>
            </a:pPr>
            <a:r>
              <a:rPr lang="en-US" sz="2400" dirty="0"/>
              <a:t>Mary Bridge has a research project that has shown a lot of promise for children with Lennox </a:t>
            </a:r>
            <a:r>
              <a:rPr lang="en-US" sz="2400" dirty="0" err="1"/>
              <a:t>Gastaut</a:t>
            </a:r>
            <a:r>
              <a:rPr lang="en-US" sz="2400" dirty="0"/>
              <a:t> Syndrome, and </a:t>
            </a:r>
            <a:r>
              <a:rPr lang="en-US" sz="2400" dirty="0" err="1"/>
              <a:t>Dravet</a:t>
            </a:r>
            <a:r>
              <a:rPr lang="en-US" sz="2400" dirty="0"/>
              <a:t> Syndrome.</a:t>
            </a:r>
          </a:p>
          <a:p>
            <a:pPr>
              <a:lnSpc>
                <a:spcPct val="115000"/>
              </a:lnSpc>
            </a:pPr>
            <a:endParaRPr lang="en-US" sz="1000" dirty="0"/>
          </a:p>
          <a:p>
            <a:pPr>
              <a:lnSpc>
                <a:spcPct val="115000"/>
              </a:lnSpc>
            </a:pPr>
            <a:r>
              <a:rPr lang="en-US" sz="2400" dirty="0"/>
              <a:t>If a family wants to try CBD, we usually refer them to a Naturopath. </a:t>
            </a:r>
          </a:p>
          <a:p>
            <a:pPr>
              <a:lnSpc>
                <a:spcPct val="115000"/>
              </a:lnSpc>
            </a:pPr>
            <a:r>
              <a:rPr lang="en-US" sz="2400" dirty="0"/>
              <a:t>Vital Kids in Seattle  has been helpful for many families</a:t>
            </a:r>
          </a:p>
        </p:txBody>
      </p:sp>
    </p:spTree>
    <p:extLst>
      <p:ext uri="{BB962C8B-B14F-4D97-AF65-F5344CB8AC3E}">
        <p14:creationId xmlns:p14="http://schemas.microsoft.com/office/powerpoint/2010/main" val="2869816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1" y="1734070"/>
            <a:ext cx="9123948" cy="1325563"/>
          </a:xfrm>
        </p:spPr>
        <p:txBody>
          <a:bodyPr/>
          <a:lstStyle/>
          <a:p>
            <a:r>
              <a:rPr lang="en-US" b="1" dirty="0">
                <a:ea typeface="Times New Roman" panose="02020603050405020304" pitchFamily="18" charset="0"/>
                <a:cs typeface="Times New Roman" panose="02020603050405020304" pitchFamily="18" charset="0"/>
              </a:rPr>
              <a:t>Diet therapy</a:t>
            </a:r>
            <a:r>
              <a:rPr lang="en-US" dirty="0">
                <a:ea typeface="Calibri" panose="020F0502020204030204" pitchFamily="34" charset="0"/>
                <a:cs typeface="Times New Roman" panose="02020603050405020304" pitchFamily="18" charset="0"/>
              </a:rPr>
              <a:t/>
            </a:r>
            <a:br>
              <a:rPr lang="en-US" dirty="0">
                <a:ea typeface="Calibri" panose="020F0502020204030204" pitchFamily="34" charset="0"/>
                <a:cs typeface="Times New Roman" panose="02020603050405020304" pitchFamily="18" charset="0"/>
              </a:rPr>
            </a:br>
            <a:endParaRPr lang="en-US" dirty="0"/>
          </a:p>
        </p:txBody>
      </p:sp>
      <p:sp>
        <p:nvSpPr>
          <p:cNvPr id="3" name="Rectangle 2"/>
          <p:cNvSpPr/>
          <p:nvPr/>
        </p:nvSpPr>
        <p:spPr>
          <a:xfrm>
            <a:off x="1324303" y="2745736"/>
            <a:ext cx="10074166" cy="3065455"/>
          </a:xfrm>
          <a:prstGeom prst="rect">
            <a:avLst/>
          </a:prstGeom>
        </p:spPr>
        <p:txBody>
          <a:bodyPr wrap="square">
            <a:spAutoFit/>
          </a:bodyPr>
          <a:lstStyle/>
          <a:p>
            <a:pPr>
              <a:lnSpc>
                <a:spcPct val="115000"/>
              </a:lnSpc>
            </a:pPr>
            <a:r>
              <a:rPr lang="en-US" sz="2400" dirty="0">
                <a:ea typeface="Times New Roman" panose="02020603050405020304" pitchFamily="18" charset="0"/>
                <a:cs typeface="Times New Roman" panose="02020603050405020304" pitchFamily="18" charset="0"/>
              </a:rPr>
              <a:t>Special diets can help some patients with epilepsy. </a:t>
            </a:r>
          </a:p>
          <a:p>
            <a:pPr>
              <a:lnSpc>
                <a:spcPct val="115000"/>
              </a:lnSpc>
            </a:pPr>
            <a:endParaRPr lang="en-US" sz="2400" dirty="0">
              <a:ea typeface="Calibri" panose="020F0502020204030204" pitchFamily="34" charset="0"/>
              <a:cs typeface="Times New Roman" panose="02020603050405020304" pitchFamily="18" charset="0"/>
            </a:endParaRPr>
          </a:p>
          <a:p>
            <a:pPr>
              <a:lnSpc>
                <a:spcPct val="115000"/>
              </a:lnSpc>
            </a:pPr>
            <a:r>
              <a:rPr lang="en-US" sz="2400" dirty="0">
                <a:ea typeface="Times New Roman" panose="02020603050405020304" pitchFamily="18" charset="0"/>
                <a:cs typeface="Times New Roman" panose="02020603050405020304" pitchFamily="18" charset="0"/>
              </a:rPr>
              <a:t>The ketogenic Diet (a diet very high in fat and low on carbohydrates) </a:t>
            </a:r>
          </a:p>
          <a:p>
            <a:pPr>
              <a:lnSpc>
                <a:spcPct val="115000"/>
              </a:lnSpc>
            </a:pPr>
            <a:endParaRPr lang="en-US" sz="2400" dirty="0">
              <a:ea typeface="Times New Roman" panose="02020603050405020304" pitchFamily="18" charset="0"/>
              <a:cs typeface="Times New Roman" panose="02020603050405020304" pitchFamily="18" charset="0"/>
            </a:endParaRPr>
          </a:p>
          <a:p>
            <a:pPr>
              <a:lnSpc>
                <a:spcPct val="115000"/>
              </a:lnSpc>
            </a:pPr>
            <a:r>
              <a:rPr lang="en-US" sz="2400" dirty="0">
                <a:ea typeface="Times New Roman" panose="02020603050405020304" pitchFamily="18" charset="0"/>
                <a:cs typeface="Times New Roman" panose="02020603050405020304" pitchFamily="18" charset="0"/>
              </a:rPr>
              <a:t>Modified Atkins diet (high in protein and low on carbohydrates)</a:t>
            </a:r>
          </a:p>
          <a:p>
            <a:pPr>
              <a:lnSpc>
                <a:spcPct val="115000"/>
              </a:lnSpc>
            </a:pPr>
            <a:endParaRPr lang="en-US" sz="2400" dirty="0">
              <a:ea typeface="Times New Roman" panose="02020603050405020304" pitchFamily="18" charset="0"/>
              <a:cs typeface="Times New Roman" panose="02020603050405020304" pitchFamily="18" charset="0"/>
            </a:endParaRPr>
          </a:p>
          <a:p>
            <a:pPr>
              <a:lnSpc>
                <a:spcPct val="115000"/>
              </a:lnSpc>
            </a:pPr>
            <a:r>
              <a:rPr lang="en-US" sz="2400" dirty="0">
                <a:cs typeface="Times New Roman" panose="02020603050405020304" pitchFamily="18" charset="0"/>
              </a:rPr>
              <a:t>Low Glycemic Diet has shown to be effective (Boston Children’s Hospital)</a:t>
            </a:r>
            <a:endParaRPr lang="en-US" sz="2400" dirty="0"/>
          </a:p>
        </p:txBody>
      </p:sp>
    </p:spTree>
    <p:extLst>
      <p:ext uri="{BB962C8B-B14F-4D97-AF65-F5344CB8AC3E}">
        <p14:creationId xmlns:p14="http://schemas.microsoft.com/office/powerpoint/2010/main" val="3237706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SIDE EFFECTS OF MEDICATIONS</a:t>
            </a:r>
            <a:endParaRPr lang="en-US" dirty="0"/>
          </a:p>
        </p:txBody>
      </p:sp>
      <p:sp>
        <p:nvSpPr>
          <p:cNvPr id="4" name="Content Placeholder 3"/>
          <p:cNvSpPr>
            <a:spLocks noGrp="1"/>
          </p:cNvSpPr>
          <p:nvPr>
            <p:ph idx="4294967295"/>
          </p:nvPr>
        </p:nvSpPr>
        <p:spPr>
          <a:xfrm>
            <a:off x="3068638" y="2257425"/>
            <a:ext cx="9123362" cy="4079875"/>
          </a:xfrm>
        </p:spPr>
        <p:txBody>
          <a:bodyPr>
            <a:noAutofit/>
          </a:bodyPr>
          <a:lstStyle/>
          <a:p>
            <a:pPr marL="0" indent="0">
              <a:buNone/>
            </a:pPr>
            <a:r>
              <a:rPr lang="en-US" sz="2400" dirty="0"/>
              <a:t>Common side effects include:</a:t>
            </a:r>
          </a:p>
          <a:p>
            <a:r>
              <a:rPr lang="en-US" sz="2400" dirty="0"/>
              <a:t>Sleepiness </a:t>
            </a:r>
          </a:p>
          <a:p>
            <a:r>
              <a:rPr lang="en-US" sz="2400" dirty="0"/>
              <a:t> Dizziness </a:t>
            </a:r>
          </a:p>
          <a:p>
            <a:r>
              <a:rPr lang="en-US" sz="2400" dirty="0"/>
              <a:t>Tiredness </a:t>
            </a:r>
          </a:p>
          <a:p>
            <a:r>
              <a:rPr lang="en-US" sz="2400" dirty="0"/>
              <a:t>Memory difficulty</a:t>
            </a:r>
          </a:p>
          <a:p>
            <a:pPr marL="0" indent="0">
              <a:buNone/>
            </a:pPr>
            <a:r>
              <a:rPr lang="en-US" sz="2400" dirty="0"/>
              <a:t>Less common side effects include:</a:t>
            </a:r>
          </a:p>
          <a:p>
            <a:r>
              <a:rPr lang="en-US" sz="2400" dirty="0"/>
              <a:t>Hand tremor </a:t>
            </a:r>
          </a:p>
          <a:p>
            <a:r>
              <a:rPr lang="en-US" sz="2400" dirty="0"/>
              <a:t>Hair loss </a:t>
            </a:r>
          </a:p>
          <a:p>
            <a:r>
              <a:rPr lang="en-US" sz="2400" dirty="0"/>
              <a:t>Blurring of vision </a:t>
            </a:r>
          </a:p>
          <a:p>
            <a:r>
              <a:rPr lang="en-US" sz="2400" dirty="0"/>
              <a:t>Weight gain or loss</a:t>
            </a:r>
          </a:p>
          <a:p>
            <a:endParaRPr lang="en-US" sz="2400" dirty="0"/>
          </a:p>
        </p:txBody>
      </p:sp>
    </p:spTree>
    <p:extLst>
      <p:ext uri="{BB962C8B-B14F-4D97-AF65-F5344CB8AC3E}">
        <p14:creationId xmlns:p14="http://schemas.microsoft.com/office/powerpoint/2010/main" val="145809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EPILEPSY?</a:t>
            </a:r>
          </a:p>
        </p:txBody>
      </p:sp>
      <p:sp>
        <p:nvSpPr>
          <p:cNvPr id="3" name="Rectangle 2"/>
          <p:cNvSpPr/>
          <p:nvPr/>
        </p:nvSpPr>
        <p:spPr>
          <a:xfrm>
            <a:off x="1470992" y="2443064"/>
            <a:ext cx="10628243" cy="3046988"/>
          </a:xfrm>
          <a:prstGeom prst="rect">
            <a:avLst/>
          </a:prstGeom>
        </p:spPr>
        <p:txBody>
          <a:bodyPr wrap="square">
            <a:spAutoFit/>
          </a:bodyPr>
          <a:lstStyle/>
          <a:p>
            <a:r>
              <a:rPr lang="en-US" sz="2400" dirty="0"/>
              <a:t>A person has epilepsy when he/she has more than 1 one epileptic seizure.</a:t>
            </a:r>
          </a:p>
          <a:p>
            <a:endParaRPr lang="en-US" sz="2400" dirty="0"/>
          </a:p>
          <a:p>
            <a:r>
              <a:rPr lang="en-US" sz="2400" dirty="0"/>
              <a:t>Who has seizures? </a:t>
            </a:r>
          </a:p>
          <a:p>
            <a:r>
              <a:rPr lang="en-US" sz="2400" dirty="0"/>
              <a:t>About 10% of all people will experience a single seizure during his/her lifetime. </a:t>
            </a:r>
          </a:p>
          <a:p>
            <a:endParaRPr lang="en-US" sz="2400" dirty="0"/>
          </a:p>
          <a:p>
            <a:r>
              <a:rPr lang="en-US" sz="2400" dirty="0"/>
              <a:t>Who has epilepsy?</a:t>
            </a:r>
          </a:p>
          <a:p>
            <a:r>
              <a:rPr lang="en-US" sz="2400" dirty="0"/>
              <a:t>About 3% of Americans will have epilepsy in their lifetime. </a:t>
            </a:r>
          </a:p>
          <a:p>
            <a:r>
              <a:rPr lang="en-US" sz="2400" dirty="0"/>
              <a:t>About 1% of children have epilepsy.</a:t>
            </a:r>
          </a:p>
        </p:txBody>
      </p:sp>
    </p:spTree>
    <p:extLst>
      <p:ext uri="{BB962C8B-B14F-4D97-AF65-F5344CB8AC3E}">
        <p14:creationId xmlns:p14="http://schemas.microsoft.com/office/powerpoint/2010/main" val="1099231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3274" y="2540601"/>
            <a:ext cx="9123948" cy="1325563"/>
          </a:xfrm>
        </p:spPr>
        <p:txBody>
          <a:bodyPr/>
          <a:lstStyle/>
          <a:p>
            <a:pPr algn="ctr"/>
            <a:r>
              <a:rPr lang="en-US" b="1" dirty="0"/>
              <a:t>SEIZURE PREVENTION </a:t>
            </a:r>
            <a:br>
              <a:rPr lang="en-US" b="1" dirty="0"/>
            </a:br>
            <a:r>
              <a:rPr lang="en-US" b="1" dirty="0"/>
              <a:t>AND PRECAUTIONS</a:t>
            </a:r>
            <a:endParaRPr lang="en-US" dirty="0"/>
          </a:p>
        </p:txBody>
      </p:sp>
    </p:spTree>
    <p:extLst>
      <p:ext uri="{BB962C8B-B14F-4D97-AF65-F5344CB8AC3E}">
        <p14:creationId xmlns:p14="http://schemas.microsoft.com/office/powerpoint/2010/main" val="3859197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467" y="1529119"/>
            <a:ext cx="9123948" cy="1325563"/>
          </a:xfrm>
        </p:spPr>
        <p:txBody>
          <a:bodyPr/>
          <a:lstStyle/>
          <a:p>
            <a:r>
              <a:rPr lang="en-US" b="1" dirty="0">
                <a:ea typeface="Times New Roman" panose="02020603050405020304" pitchFamily="18" charset="0"/>
                <a:cs typeface="Times New Roman" panose="02020603050405020304" pitchFamily="18" charset="0"/>
              </a:rPr>
              <a:t>Prevent  Seizures by:</a:t>
            </a:r>
            <a:r>
              <a:rPr lang="en-US" dirty="0">
                <a:ea typeface="Calibri" panose="020F0502020204030204" pitchFamily="34" charset="0"/>
                <a:cs typeface="Times New Roman" panose="02020603050405020304" pitchFamily="18" charset="0"/>
              </a:rPr>
              <a:t/>
            </a:r>
            <a:br>
              <a:rPr lang="en-US" dirty="0">
                <a:ea typeface="Calibri" panose="020F0502020204030204" pitchFamily="34" charset="0"/>
                <a:cs typeface="Times New Roman" panose="02020603050405020304" pitchFamily="18" charset="0"/>
              </a:rPr>
            </a:br>
            <a:endParaRPr lang="en-US" dirty="0"/>
          </a:p>
        </p:txBody>
      </p:sp>
      <p:sp>
        <p:nvSpPr>
          <p:cNvPr id="3" name="Rectangle 2"/>
          <p:cNvSpPr/>
          <p:nvPr/>
        </p:nvSpPr>
        <p:spPr>
          <a:xfrm>
            <a:off x="1860333" y="2666909"/>
            <a:ext cx="9774620" cy="3065455"/>
          </a:xfrm>
          <a:prstGeom prst="rect">
            <a:avLst/>
          </a:prstGeom>
        </p:spPr>
        <p:txBody>
          <a:bodyPr wrap="square">
            <a:spAutoFit/>
          </a:bodyPr>
          <a:lstStyle/>
          <a:p>
            <a:pPr marL="457200" marR="0">
              <a:lnSpc>
                <a:spcPct val="115000"/>
              </a:lnSpc>
              <a:spcBef>
                <a:spcPts val="0"/>
              </a:spcBef>
              <a:spcAft>
                <a:spcPts val="0"/>
              </a:spcAft>
            </a:pPr>
            <a:r>
              <a:rPr lang="en-US" sz="2400" dirty="0">
                <a:ea typeface="Times New Roman" panose="02020603050405020304" pitchFamily="18" charset="0"/>
                <a:cs typeface="Times New Roman" panose="02020603050405020304" pitchFamily="18" charset="0"/>
              </a:rPr>
              <a:t>Remember to take anti-epileptic medications</a:t>
            </a:r>
          </a:p>
          <a:p>
            <a:pPr marL="457200" marR="0">
              <a:lnSpc>
                <a:spcPct val="115000"/>
              </a:lnSpc>
              <a:spcBef>
                <a:spcPts val="0"/>
              </a:spcBef>
              <a:spcAft>
                <a:spcPts val="0"/>
              </a:spcAft>
            </a:pPr>
            <a:r>
              <a:rPr lang="en-US" sz="2400" dirty="0">
                <a:ea typeface="Times New Roman" panose="02020603050405020304" pitchFamily="18"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400" dirty="0">
                <a:ea typeface="Times New Roman" panose="02020603050405020304" pitchFamily="18" charset="0"/>
                <a:cs typeface="Times New Roman" panose="02020603050405020304" pitchFamily="18" charset="0"/>
              </a:rPr>
              <a:t>Having sufficient sleep </a:t>
            </a:r>
          </a:p>
          <a:p>
            <a:pPr marL="457200" marR="0">
              <a:lnSpc>
                <a:spcPct val="115000"/>
              </a:lnSpc>
              <a:spcBef>
                <a:spcPts val="0"/>
              </a:spcBef>
              <a:spcAft>
                <a:spcPts val="0"/>
              </a:spcAft>
            </a:pPr>
            <a:endParaRPr lang="en-US" sz="2400" dirty="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400" dirty="0">
                <a:ea typeface="Times New Roman" panose="02020603050405020304" pitchFamily="18" charset="0"/>
                <a:cs typeface="Times New Roman" panose="02020603050405020304" pitchFamily="18" charset="0"/>
              </a:rPr>
              <a:t>Learning to relax </a:t>
            </a:r>
          </a:p>
          <a:p>
            <a:pPr marL="457200" marR="0">
              <a:lnSpc>
                <a:spcPct val="115000"/>
              </a:lnSpc>
              <a:spcBef>
                <a:spcPts val="0"/>
              </a:spcBef>
              <a:spcAft>
                <a:spcPts val="0"/>
              </a:spcAft>
            </a:pPr>
            <a:endParaRPr lang="en-US" sz="2400" dirty="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400" dirty="0">
                <a:ea typeface="Times New Roman" panose="02020603050405020304" pitchFamily="18" charset="0"/>
                <a:cs typeface="Times New Roman" panose="02020603050405020304" pitchFamily="18" charset="0"/>
              </a:rPr>
              <a:t>Avoiding alcohol </a:t>
            </a: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9371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467" y="1828663"/>
            <a:ext cx="9123948" cy="1325563"/>
          </a:xfrm>
        </p:spPr>
        <p:txBody>
          <a:bodyPr>
            <a:normAutofit fontScale="90000"/>
          </a:bodyPr>
          <a:lstStyle/>
          <a:p>
            <a:r>
              <a:rPr lang="en-US" b="1" dirty="0"/>
              <a:t>Seizure Precautions</a:t>
            </a:r>
            <a:br>
              <a:rPr lang="en-US" b="1" dirty="0"/>
            </a:br>
            <a:r>
              <a:rPr lang="en-US" b="1" dirty="0"/>
              <a:t/>
            </a:r>
            <a:br>
              <a:rPr lang="en-US" b="1" dirty="0"/>
            </a:br>
            <a:endParaRPr lang="en-US" dirty="0"/>
          </a:p>
        </p:txBody>
      </p:sp>
      <p:sp>
        <p:nvSpPr>
          <p:cNvPr id="3" name="Rectangle 2"/>
          <p:cNvSpPr/>
          <p:nvPr/>
        </p:nvSpPr>
        <p:spPr>
          <a:xfrm>
            <a:off x="3047999" y="2667790"/>
            <a:ext cx="7120759" cy="1938992"/>
          </a:xfrm>
          <a:prstGeom prst="rect">
            <a:avLst/>
          </a:prstGeom>
        </p:spPr>
        <p:txBody>
          <a:bodyPr wrap="square">
            <a:spAutoFit/>
          </a:bodyPr>
          <a:lstStyle/>
          <a:p>
            <a:r>
              <a:rPr lang="en-US" sz="2400" dirty="0"/>
              <a:t>Prevent injury</a:t>
            </a:r>
          </a:p>
          <a:p>
            <a:r>
              <a:rPr lang="en-US" sz="2400" dirty="0"/>
              <a:t/>
            </a:r>
            <a:br>
              <a:rPr lang="en-US" sz="2400" dirty="0"/>
            </a:br>
            <a:r>
              <a:rPr lang="en-US" sz="2400" dirty="0"/>
              <a:t>Avoid dangerous situations</a:t>
            </a:r>
          </a:p>
          <a:p>
            <a:r>
              <a:rPr lang="en-US" sz="2400" dirty="0"/>
              <a:t/>
            </a:r>
            <a:br>
              <a:rPr lang="en-US" sz="2400" dirty="0"/>
            </a:br>
            <a:r>
              <a:rPr lang="en-US" sz="2400" dirty="0"/>
              <a:t>Avoid triggers</a:t>
            </a:r>
          </a:p>
        </p:txBody>
      </p:sp>
    </p:spTree>
    <p:extLst>
      <p:ext uri="{BB962C8B-B14F-4D97-AF65-F5344CB8AC3E}">
        <p14:creationId xmlns:p14="http://schemas.microsoft.com/office/powerpoint/2010/main" val="3294201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5" y="3752056"/>
            <a:ext cx="11272343" cy="1325563"/>
          </a:xfrm>
        </p:spPr>
        <p:txBody>
          <a:bodyPr>
            <a:normAutofit fontScale="90000"/>
          </a:bodyPr>
          <a:lstStyle/>
          <a:p>
            <a:pPr marL="0" indent="0"/>
            <a:r>
              <a:rPr lang="en-US" dirty="0"/>
              <a:t>                          </a:t>
            </a:r>
            <a:r>
              <a:rPr lang="en-US" b="1" dirty="0"/>
              <a:t>WATER SAFETY IS #1</a:t>
            </a:r>
            <a:br>
              <a:rPr lang="en-US" b="1" dirty="0"/>
            </a:br>
            <a:r>
              <a:rPr lang="en-US" dirty="0"/>
              <a:t/>
            </a:r>
            <a:br>
              <a:rPr lang="en-US" dirty="0"/>
            </a:br>
            <a:r>
              <a:rPr lang="en-US" dirty="0"/>
              <a:t>Caution with swimming, patients in swimming pools need continuous observation by someone that can help if they have a seizure.</a:t>
            </a:r>
            <a:br>
              <a:rPr lang="en-US" dirty="0"/>
            </a:br>
            <a:r>
              <a:rPr lang="en-US" dirty="0"/>
              <a:t>A proper  life jacket should be worn at all times when around other bodies of  water (river, lake, ocean, etc.) </a:t>
            </a:r>
            <a:br>
              <a:rPr lang="en-US" dirty="0"/>
            </a:br>
            <a:r>
              <a:rPr lang="en-US" dirty="0"/>
              <a:t>If bathing in a bathtub an adult needs to be present at all times to help if a seizure occurs.  </a:t>
            </a:r>
            <a:br>
              <a:rPr lang="en-US" dirty="0"/>
            </a:br>
            <a:r>
              <a:rPr lang="en-US" dirty="0"/>
              <a:t>Water temp &lt;120 </a:t>
            </a:r>
            <a:br>
              <a:rPr lang="en-US" dirty="0"/>
            </a:br>
            <a:r>
              <a:rPr lang="en-US" dirty="0"/>
              <a:t/>
            </a:r>
            <a:br>
              <a:rPr lang="en-US" dirty="0"/>
            </a:br>
            <a:endParaRPr lang="en-US" dirty="0"/>
          </a:p>
        </p:txBody>
      </p:sp>
    </p:spTree>
    <p:extLst>
      <p:ext uri="{BB962C8B-B14F-4D97-AF65-F5344CB8AC3E}">
        <p14:creationId xmlns:p14="http://schemas.microsoft.com/office/powerpoint/2010/main" val="2906788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191" y="3515573"/>
            <a:ext cx="10461030" cy="1325563"/>
          </a:xfrm>
        </p:spPr>
        <p:txBody>
          <a:bodyPr>
            <a:normAutofit fontScale="90000"/>
          </a:bodyPr>
          <a:lstStyle/>
          <a:p>
            <a:r>
              <a:rPr lang="en-US" dirty="0"/>
              <a:t>Avoid climbing where a seizure could cause a fall  and could cause an injury. </a:t>
            </a:r>
            <a:br>
              <a:rPr lang="en-US" dirty="0"/>
            </a:br>
            <a:r>
              <a:rPr lang="en-US" dirty="0"/>
              <a:t>Avoid opens fires, BBQ’s, cliffs. </a:t>
            </a:r>
            <a:br>
              <a:rPr lang="en-US" dirty="0"/>
            </a:br>
            <a:r>
              <a:rPr lang="en-US" dirty="0"/>
              <a:t>Some patients with certain types of epilepsy can have seizures while playing computer/electronic games.  (Photosensitive Epilepsy)</a:t>
            </a:r>
            <a:br>
              <a:rPr lang="en-US" dirty="0"/>
            </a:br>
            <a:r>
              <a:rPr lang="en-US" dirty="0"/>
              <a:t/>
            </a:r>
            <a:br>
              <a:rPr lang="en-US" dirty="0"/>
            </a:br>
            <a:r>
              <a:rPr lang="en-US" b="1" dirty="0"/>
              <a:t>Medic alert bracelets, necklaces are recommended</a:t>
            </a:r>
            <a:endParaRPr lang="en-US" dirty="0"/>
          </a:p>
        </p:txBody>
      </p:sp>
    </p:spTree>
    <p:extLst>
      <p:ext uri="{BB962C8B-B14F-4D97-AF65-F5344CB8AC3E}">
        <p14:creationId xmlns:p14="http://schemas.microsoft.com/office/powerpoint/2010/main" val="4255172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917" y="1308401"/>
            <a:ext cx="5774499" cy="1325563"/>
          </a:xfrm>
        </p:spPr>
        <p:txBody>
          <a:bodyPr/>
          <a:lstStyle/>
          <a:p>
            <a:endParaRPr lang="en-US" dirty="0"/>
          </a:p>
        </p:txBody>
      </p:sp>
      <p:pic>
        <p:nvPicPr>
          <p:cNvPr id="3" name="Picture 2" descr="Seizure Tracker Logo"/>
          <p:cNvPicPr/>
          <p:nvPr/>
        </p:nvPicPr>
        <p:blipFill>
          <a:blip r:embed="rId2" cstate="print"/>
          <a:srcRect/>
          <a:stretch>
            <a:fillRect/>
          </a:stretch>
        </p:blipFill>
        <p:spPr bwMode="auto">
          <a:xfrm>
            <a:off x="1754117" y="1308401"/>
            <a:ext cx="7051963" cy="2402378"/>
          </a:xfrm>
          <a:prstGeom prst="rect">
            <a:avLst/>
          </a:prstGeom>
          <a:noFill/>
          <a:ln w="9525">
            <a:noFill/>
            <a:miter lim="800000"/>
            <a:headEnd/>
            <a:tailEnd/>
          </a:ln>
        </p:spPr>
      </p:pic>
      <p:sp>
        <p:nvSpPr>
          <p:cNvPr id="4" name="Rectangle 3"/>
          <p:cNvSpPr/>
          <p:nvPr/>
        </p:nvSpPr>
        <p:spPr>
          <a:xfrm>
            <a:off x="2987441" y="3710779"/>
            <a:ext cx="6096000" cy="2215991"/>
          </a:xfrm>
          <a:prstGeom prst="rect">
            <a:avLst/>
          </a:prstGeom>
        </p:spPr>
        <p:txBody>
          <a:bodyPr>
            <a:spAutoFit/>
          </a:bodyPr>
          <a:lstStyle/>
          <a:p>
            <a:pPr>
              <a:lnSpc>
                <a:spcPct val="115000"/>
              </a:lnSpc>
            </a:pPr>
            <a:r>
              <a:rPr lang="en-US" sz="2400" b="1" dirty="0">
                <a:ea typeface="Times New Roman" panose="02020603050405020304" pitchFamily="18" charset="0"/>
                <a:cs typeface="Times New Roman" panose="02020603050405020304" pitchFamily="18" charset="0"/>
              </a:rPr>
              <a:t>Keeping a seizure diary is useful</a:t>
            </a:r>
          </a:p>
          <a:p>
            <a:pPr>
              <a:lnSpc>
                <a:spcPct val="115000"/>
              </a:lnSpc>
            </a:pPr>
            <a:r>
              <a:rPr lang="en-US" sz="2400" dirty="0">
                <a:ea typeface="Times New Roman" panose="02020603050405020304" pitchFamily="18" charset="0"/>
                <a:cs typeface="Times New Roman" panose="02020603050405020304" pitchFamily="18" charset="0"/>
              </a:rPr>
              <a:t>Record the number of seizures </a:t>
            </a:r>
            <a:endParaRPr lang="en-US" sz="2400" dirty="0">
              <a:ea typeface="Calibri" panose="020F0502020204030204" pitchFamily="34" charset="0"/>
              <a:cs typeface="Times New Roman" panose="02020603050405020304" pitchFamily="18" charset="0"/>
            </a:endParaRPr>
          </a:p>
          <a:p>
            <a:pPr>
              <a:lnSpc>
                <a:spcPct val="115000"/>
              </a:lnSpc>
            </a:pPr>
            <a:r>
              <a:rPr lang="en-US" sz="2400" dirty="0">
                <a:ea typeface="Times New Roman" panose="02020603050405020304" pitchFamily="18" charset="0"/>
                <a:cs typeface="Times New Roman" panose="02020603050405020304" pitchFamily="18" charset="0"/>
              </a:rPr>
              <a:t>Evaluate efficacy of medications </a:t>
            </a:r>
          </a:p>
          <a:p>
            <a:pPr>
              <a:lnSpc>
                <a:spcPct val="115000"/>
              </a:lnSpc>
            </a:pPr>
            <a:r>
              <a:rPr lang="en-US" sz="2400" dirty="0">
                <a:ea typeface="Times New Roman" panose="02020603050405020304" pitchFamily="18" charset="0"/>
                <a:cs typeface="Times New Roman" panose="02020603050405020304" pitchFamily="18" charset="0"/>
              </a:rPr>
              <a:t>Allow the doctor to titrate the medications </a:t>
            </a:r>
            <a:r>
              <a:rPr lang="en-US" sz="2400" dirty="0">
                <a:ea typeface="Calibri" panose="020F0502020204030204" pitchFamily="34" charset="0"/>
                <a:cs typeface="Times New Roman" panose="02020603050405020304" pitchFamily="18" charset="0"/>
              </a:rPr>
              <a:t>Seizuretracker.com</a:t>
            </a:r>
          </a:p>
        </p:txBody>
      </p:sp>
    </p:spTree>
    <p:extLst>
      <p:ext uri="{BB962C8B-B14F-4D97-AF65-F5344CB8AC3E}">
        <p14:creationId xmlns:p14="http://schemas.microsoft.com/office/powerpoint/2010/main" val="2962644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Seizure First Aid</a:t>
            </a:r>
            <a:endParaRPr lang="en-US" dirty="0"/>
          </a:p>
        </p:txBody>
      </p:sp>
      <p:sp>
        <p:nvSpPr>
          <p:cNvPr id="4" name="Content Placeholder 3"/>
          <p:cNvSpPr>
            <a:spLocks noGrp="1"/>
          </p:cNvSpPr>
          <p:nvPr>
            <p:ph idx="1"/>
          </p:nvPr>
        </p:nvSpPr>
        <p:spPr/>
        <p:txBody>
          <a:bodyPr>
            <a:normAutofit/>
          </a:bodyPr>
          <a:lstStyle/>
          <a:p>
            <a:pPr marL="0" indent="0">
              <a:buNone/>
            </a:pPr>
            <a:r>
              <a:rPr lang="en-US" sz="2400" dirty="0"/>
              <a:t>WHAT TO DO</a:t>
            </a:r>
          </a:p>
          <a:p>
            <a:pPr marL="0" indent="0">
              <a:buNone/>
            </a:pPr>
            <a:endParaRPr lang="en-US" sz="2400" dirty="0"/>
          </a:p>
          <a:p>
            <a:pPr marL="0" indent="0">
              <a:buNone/>
            </a:pPr>
            <a:r>
              <a:rPr lang="en-US" sz="2400" dirty="0"/>
              <a:t>RESCUE MEDS</a:t>
            </a:r>
          </a:p>
          <a:p>
            <a:pPr marL="0" indent="0">
              <a:buNone/>
            </a:pPr>
            <a:r>
              <a:rPr lang="en-US" sz="2400" dirty="0"/>
              <a:t/>
            </a:r>
            <a:br>
              <a:rPr lang="en-US" sz="2400" dirty="0"/>
            </a:br>
            <a:r>
              <a:rPr lang="en-US" sz="2400" dirty="0"/>
              <a:t>VNS</a:t>
            </a:r>
          </a:p>
        </p:txBody>
      </p:sp>
    </p:spTree>
    <p:extLst>
      <p:ext uri="{BB962C8B-B14F-4D97-AF65-F5344CB8AC3E}">
        <p14:creationId xmlns:p14="http://schemas.microsoft.com/office/powerpoint/2010/main" val="546975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676" y="1971182"/>
            <a:ext cx="9123948" cy="1325563"/>
          </a:xfrm>
        </p:spPr>
        <p:txBody>
          <a:bodyPr>
            <a:normAutofit/>
          </a:bodyPr>
          <a:lstStyle/>
          <a:p>
            <a:pPr algn="ctr"/>
            <a:r>
              <a:rPr lang="en-US" b="1" dirty="0">
                <a:ea typeface="Times New Roman" panose="02020603050405020304" pitchFamily="18" charset="0"/>
                <a:cs typeface="Times New Roman" panose="02020603050405020304" pitchFamily="18" charset="0"/>
              </a:rPr>
              <a:t>WHAT TO DO WHEN SOMEONE </a:t>
            </a:r>
            <a:br>
              <a:rPr lang="en-US" b="1" dirty="0">
                <a:ea typeface="Times New Roman" panose="02020603050405020304" pitchFamily="18" charset="0"/>
                <a:cs typeface="Times New Roman" panose="02020603050405020304" pitchFamily="18" charset="0"/>
              </a:rPr>
            </a:br>
            <a:r>
              <a:rPr lang="en-US" b="1" dirty="0">
                <a:ea typeface="Times New Roman" panose="02020603050405020304" pitchFamily="18" charset="0"/>
                <a:cs typeface="Times New Roman" panose="02020603050405020304" pitchFamily="18" charset="0"/>
              </a:rPr>
              <a:t>IS  HAVING A SEIZURE</a:t>
            </a:r>
            <a:endParaRPr lang="en-US" dirty="0"/>
          </a:p>
        </p:txBody>
      </p:sp>
    </p:spTree>
    <p:extLst>
      <p:ext uri="{BB962C8B-B14F-4D97-AF65-F5344CB8AC3E}">
        <p14:creationId xmlns:p14="http://schemas.microsoft.com/office/powerpoint/2010/main" val="3735989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467" y="1897125"/>
            <a:ext cx="1006686" cy="946284"/>
          </a:xfrm>
        </p:spPr>
        <p:txBody>
          <a:bodyPr>
            <a:normAutofit fontScale="90000"/>
          </a:bodyPr>
          <a:lstStyle/>
          <a:p>
            <a:pPr marL="0" indent="0">
              <a:lnSpc>
                <a:spcPct val="115000"/>
              </a:lnSpc>
            </a:pPr>
            <a:r>
              <a:rPr lang="en-US" b="1" dirty="0">
                <a:ea typeface="Times New Roman" panose="02020603050405020304" pitchFamily="18" charset="0"/>
                <a:cs typeface="Times New Roman" panose="02020603050405020304" pitchFamily="18" charset="0"/>
              </a:rPr>
              <a:t>DO</a:t>
            </a:r>
            <a:r>
              <a:rPr lang="en-US" dirty="0">
                <a:ea typeface="Calibri" panose="020F0502020204030204" pitchFamily="34" charset="0"/>
                <a:cs typeface="Times New Roman" panose="02020603050405020304" pitchFamily="18" charset="0"/>
              </a:rPr>
              <a:t/>
            </a:r>
            <a:br>
              <a:rPr lang="en-US" dirty="0">
                <a:ea typeface="Calibri" panose="020F0502020204030204" pitchFamily="34" charset="0"/>
                <a:cs typeface="Times New Roman" panose="02020603050405020304" pitchFamily="18" charset="0"/>
              </a:rPr>
            </a:br>
            <a:r>
              <a:rPr lang="en-US" b="1" dirty="0">
                <a:ea typeface="Times New Roman" panose="02020603050405020304" pitchFamily="18" charset="0"/>
                <a:cs typeface="Times New Roman" panose="02020603050405020304" pitchFamily="18" charset="0"/>
              </a:rPr>
              <a:t>	</a:t>
            </a:r>
            <a:endParaRPr lang="en-US" dirty="0"/>
          </a:p>
        </p:txBody>
      </p:sp>
      <p:sp>
        <p:nvSpPr>
          <p:cNvPr id="3" name="Rectangle 2"/>
          <p:cNvSpPr/>
          <p:nvPr/>
        </p:nvSpPr>
        <p:spPr>
          <a:xfrm>
            <a:off x="3048000" y="2690336"/>
            <a:ext cx="6096000" cy="2954655"/>
          </a:xfrm>
          <a:prstGeom prst="rect">
            <a:avLst/>
          </a:prstGeom>
        </p:spPr>
        <p:txBody>
          <a:bodyPr>
            <a:spAutoFit/>
          </a:bodyPr>
          <a:lstStyle/>
          <a:p>
            <a:r>
              <a:rPr lang="en-US" sz="2400" dirty="0">
                <a:ea typeface="Times New Roman" panose="02020603050405020304" pitchFamily="18" charset="0"/>
                <a:cs typeface="Times New Roman" panose="02020603050405020304" pitchFamily="18" charset="0"/>
              </a:rPr>
              <a:t>Remain calm </a:t>
            </a:r>
          </a:p>
          <a:p>
            <a:endParaRPr lang="en-US" sz="2400" dirty="0">
              <a:ea typeface="Times New Roman" panose="02020603050405020304" pitchFamily="18" charset="0"/>
              <a:cs typeface="Times New Roman" panose="02020603050405020304" pitchFamily="18" charset="0"/>
            </a:endParaRPr>
          </a:p>
          <a:p>
            <a:r>
              <a:rPr lang="en-US" sz="2400" dirty="0">
                <a:ea typeface="Times New Roman" panose="02020603050405020304" pitchFamily="18" charset="0"/>
                <a:cs typeface="Times New Roman" panose="02020603050405020304" pitchFamily="18" charset="0"/>
              </a:rPr>
              <a:t>Protect the person from harm </a:t>
            </a:r>
          </a:p>
          <a:p>
            <a:r>
              <a:rPr lang="en-US" sz="2400" dirty="0">
                <a:ea typeface="Calibri" panose="020F0502020204030204" pitchFamily="34" charset="0"/>
                <a:cs typeface="Times New Roman" panose="02020603050405020304" pitchFamily="18" charset="0"/>
              </a:rPr>
              <a:t/>
            </a:r>
            <a:br>
              <a:rPr lang="en-US" sz="2400" dirty="0">
                <a:ea typeface="Calibri" panose="020F0502020204030204" pitchFamily="34" charset="0"/>
                <a:cs typeface="Times New Roman" panose="02020603050405020304" pitchFamily="18" charset="0"/>
              </a:rPr>
            </a:br>
            <a:r>
              <a:rPr lang="en-US" sz="2400" dirty="0">
                <a:ea typeface="Times New Roman" panose="02020603050405020304" pitchFamily="18" charset="0"/>
                <a:cs typeface="Times New Roman" panose="02020603050405020304" pitchFamily="18" charset="0"/>
              </a:rPr>
              <a:t>Turn the person to the side </a:t>
            </a:r>
          </a:p>
          <a:p>
            <a:r>
              <a:rPr lang="en-US" sz="2400" dirty="0">
                <a:ea typeface="Calibri" panose="020F0502020204030204" pitchFamily="34" charset="0"/>
                <a:cs typeface="Times New Roman" panose="02020603050405020304" pitchFamily="18" charset="0"/>
              </a:rPr>
              <a:t/>
            </a:r>
            <a:br>
              <a:rPr lang="en-US" sz="2400" dirty="0">
                <a:ea typeface="Calibri" panose="020F0502020204030204" pitchFamily="34" charset="0"/>
                <a:cs typeface="Times New Roman" panose="02020603050405020304" pitchFamily="18" charset="0"/>
              </a:rPr>
            </a:br>
            <a:r>
              <a:rPr lang="en-US" sz="2400" dirty="0">
                <a:ea typeface="Times New Roman" panose="02020603050405020304" pitchFamily="18" charset="0"/>
                <a:cs typeface="Times New Roman" panose="02020603050405020304" pitchFamily="18" charset="0"/>
              </a:rPr>
              <a:t>Observe the type and duration of seizure </a:t>
            </a:r>
            <a:r>
              <a:rPr lang="en-US" dirty="0">
                <a:ea typeface="Calibri" panose="020F0502020204030204" pitchFamily="34" charset="0"/>
                <a:cs typeface="Times New Roman" panose="02020603050405020304" pitchFamily="18" charset="0"/>
              </a:rPr>
              <a:t/>
            </a:r>
            <a:br>
              <a:rPr lang="en-US" dirty="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169256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190" y="2784040"/>
            <a:ext cx="2221711" cy="183295"/>
          </a:xfrm>
        </p:spPr>
        <p:txBody>
          <a:bodyPr>
            <a:normAutofit fontScale="90000"/>
          </a:bodyPr>
          <a:lstStyle/>
          <a:p>
            <a:pPr marL="0" indent="0">
              <a:lnSpc>
                <a:spcPct val="115000"/>
              </a:lnSpc>
            </a:pPr>
            <a:r>
              <a:rPr lang="en-US" b="1" dirty="0">
                <a:ea typeface="Times New Roman" panose="02020603050405020304" pitchFamily="18" charset="0"/>
                <a:cs typeface="Times New Roman" panose="02020603050405020304" pitchFamily="18" charset="0"/>
              </a:rPr>
              <a:t>DO NOT</a:t>
            </a:r>
            <a:r>
              <a:rPr lang="en-US" dirty="0">
                <a:ea typeface="Calibri" panose="020F0502020204030204" pitchFamily="34" charset="0"/>
                <a:cs typeface="Times New Roman" panose="02020603050405020304" pitchFamily="18" charset="0"/>
              </a:rPr>
              <a:t/>
            </a:r>
            <a:br>
              <a:rPr lang="en-US" dirty="0">
                <a:ea typeface="Calibri" panose="020F0502020204030204" pitchFamily="34" charset="0"/>
                <a:cs typeface="Times New Roman" panose="02020603050405020304" pitchFamily="18" charset="0"/>
              </a:rPr>
            </a:br>
            <a:r>
              <a:rPr lang="en-US" b="1" dirty="0">
                <a:ea typeface="Times New Roman" panose="02020603050405020304" pitchFamily="18"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
            </a:r>
            <a:br>
              <a:rPr lang="en-US" dirty="0">
                <a:ea typeface="Calibri" panose="020F0502020204030204" pitchFamily="34" charset="0"/>
                <a:cs typeface="Times New Roman" panose="02020603050405020304" pitchFamily="18" charset="0"/>
              </a:rPr>
            </a:br>
            <a:endParaRPr lang="en-US" dirty="0"/>
          </a:p>
        </p:txBody>
      </p:sp>
      <p:sp>
        <p:nvSpPr>
          <p:cNvPr id="3" name="Rectangle 2"/>
          <p:cNvSpPr/>
          <p:nvPr/>
        </p:nvSpPr>
        <p:spPr>
          <a:xfrm>
            <a:off x="3047999" y="2967335"/>
            <a:ext cx="8588679" cy="1938992"/>
          </a:xfrm>
          <a:prstGeom prst="rect">
            <a:avLst/>
          </a:prstGeom>
        </p:spPr>
        <p:txBody>
          <a:bodyPr wrap="square">
            <a:spAutoFit/>
          </a:bodyPr>
          <a:lstStyle/>
          <a:p>
            <a:r>
              <a:rPr lang="en-US" sz="2400" dirty="0">
                <a:ea typeface="Times New Roman" panose="02020603050405020304" pitchFamily="18" charset="0"/>
                <a:cs typeface="Times New Roman" panose="02020603050405020304" pitchFamily="18" charset="0"/>
              </a:rPr>
              <a:t>Restrain the person unless there is danger </a:t>
            </a:r>
          </a:p>
          <a:p>
            <a:r>
              <a:rPr lang="en-US" sz="2400" dirty="0">
                <a:ea typeface="Calibri" panose="020F0502020204030204" pitchFamily="34" charset="0"/>
                <a:cs typeface="Times New Roman" panose="02020603050405020304" pitchFamily="18" charset="0"/>
              </a:rPr>
              <a:t/>
            </a:r>
            <a:br>
              <a:rPr lang="en-US" sz="2400" dirty="0">
                <a:ea typeface="Calibri" panose="020F0502020204030204" pitchFamily="34" charset="0"/>
                <a:cs typeface="Times New Roman" panose="02020603050405020304" pitchFamily="18" charset="0"/>
              </a:rPr>
            </a:br>
            <a:r>
              <a:rPr lang="en-US" sz="2400" dirty="0">
                <a:ea typeface="Times New Roman" panose="02020603050405020304" pitchFamily="18" charset="0"/>
                <a:cs typeface="Times New Roman" panose="02020603050405020304" pitchFamily="18" charset="0"/>
              </a:rPr>
              <a:t>Put anything in the mouth</a:t>
            </a:r>
          </a:p>
          <a:p>
            <a:r>
              <a:rPr lang="en-US" sz="2400" dirty="0">
                <a:ea typeface="Times New Roman" panose="02020603050405020304" pitchFamily="18"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
            </a:r>
            <a:br>
              <a:rPr lang="en-US" sz="2400" dirty="0">
                <a:ea typeface="Calibri" panose="020F0502020204030204" pitchFamily="34" charset="0"/>
                <a:cs typeface="Times New Roman" panose="02020603050405020304" pitchFamily="18" charset="0"/>
              </a:rPr>
            </a:br>
            <a:r>
              <a:rPr lang="en-US" sz="2400" dirty="0">
                <a:ea typeface="Times New Roman" panose="02020603050405020304" pitchFamily="18" charset="0"/>
                <a:cs typeface="Times New Roman" panose="02020603050405020304" pitchFamily="18" charset="0"/>
              </a:rPr>
              <a:t>Crowd around the person </a:t>
            </a:r>
            <a:endParaRPr lang="en-US" sz="2400" dirty="0"/>
          </a:p>
        </p:txBody>
      </p:sp>
    </p:spTree>
    <p:extLst>
      <p:ext uri="{BB962C8B-B14F-4D97-AF65-F5344CB8AC3E}">
        <p14:creationId xmlns:p14="http://schemas.microsoft.com/office/powerpoint/2010/main" val="2835305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11" y="1308401"/>
            <a:ext cx="9123948" cy="1325563"/>
          </a:xfrm>
        </p:spPr>
        <p:txBody>
          <a:bodyPr/>
          <a:lstStyle/>
          <a:p>
            <a:r>
              <a:rPr lang="en-US" b="1" dirty="0"/>
              <a:t>What Causes Epilepsy?</a:t>
            </a:r>
          </a:p>
        </p:txBody>
      </p:sp>
      <p:sp>
        <p:nvSpPr>
          <p:cNvPr id="3" name="Rectangle 2"/>
          <p:cNvSpPr/>
          <p:nvPr/>
        </p:nvSpPr>
        <p:spPr>
          <a:xfrm>
            <a:off x="1577009" y="2828836"/>
            <a:ext cx="8176591" cy="3108543"/>
          </a:xfrm>
          <a:prstGeom prst="rect">
            <a:avLst/>
          </a:prstGeom>
        </p:spPr>
        <p:txBody>
          <a:bodyPr wrap="square">
            <a:spAutoFit/>
          </a:bodyPr>
          <a:lstStyle/>
          <a:p>
            <a:r>
              <a:rPr lang="en-US" sz="2800" dirty="0"/>
              <a:t>There are many different causes of epilepsy. </a:t>
            </a:r>
          </a:p>
          <a:p>
            <a:endParaRPr lang="en-US" sz="2800" dirty="0"/>
          </a:p>
          <a:p>
            <a:r>
              <a:rPr lang="en-US" sz="2800" dirty="0"/>
              <a:t>In children the most common cause is genetic. </a:t>
            </a:r>
          </a:p>
          <a:p>
            <a:endParaRPr lang="en-US" sz="2800" dirty="0"/>
          </a:p>
          <a:p>
            <a:r>
              <a:rPr lang="en-US" sz="2800" dirty="0"/>
              <a:t>Other causes include head trauma, abnormalities in brain development, infections, brain tumors and others. </a:t>
            </a:r>
          </a:p>
        </p:txBody>
      </p:sp>
    </p:spTree>
    <p:extLst>
      <p:ext uri="{BB962C8B-B14F-4D97-AF65-F5344CB8AC3E}">
        <p14:creationId xmlns:p14="http://schemas.microsoft.com/office/powerpoint/2010/main" val="3106882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323299" y="110836"/>
            <a:ext cx="5176956" cy="6635451"/>
          </a:xfrm>
          <a:prstGeom prst="rect">
            <a:avLst/>
          </a:prstGeom>
        </p:spPr>
      </p:pic>
      <p:pic>
        <p:nvPicPr>
          <p:cNvPr id="4" name="Picture 3"/>
          <p:cNvPicPr>
            <a:picLocks noChangeAspect="1"/>
          </p:cNvPicPr>
          <p:nvPr/>
        </p:nvPicPr>
        <p:blipFill>
          <a:blip r:embed="rId3"/>
          <a:stretch>
            <a:fillRect/>
          </a:stretch>
        </p:blipFill>
        <p:spPr>
          <a:xfrm>
            <a:off x="5920426" y="110836"/>
            <a:ext cx="5204774" cy="6635451"/>
          </a:xfrm>
          <a:prstGeom prst="rect">
            <a:avLst/>
          </a:prstGeom>
        </p:spPr>
      </p:pic>
    </p:spTree>
    <p:extLst>
      <p:ext uri="{BB962C8B-B14F-4D97-AF65-F5344CB8AC3E}">
        <p14:creationId xmlns:p14="http://schemas.microsoft.com/office/powerpoint/2010/main" val="1458958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1721760"/>
            <a:ext cx="10236916" cy="1325563"/>
          </a:xfrm>
        </p:spPr>
        <p:txBody>
          <a:bodyPr/>
          <a:lstStyle/>
          <a:p>
            <a:pPr algn="ctr"/>
            <a:r>
              <a:rPr lang="en-US" b="1" dirty="0"/>
              <a:t>Refer to student’s </a:t>
            </a:r>
            <a:br>
              <a:rPr lang="en-US" b="1" dirty="0"/>
            </a:br>
            <a:r>
              <a:rPr lang="en-US" b="1" dirty="0"/>
              <a:t>Emergency Action Plan</a:t>
            </a:r>
          </a:p>
        </p:txBody>
      </p:sp>
    </p:spTree>
    <p:extLst>
      <p:ext uri="{BB962C8B-B14F-4D97-AF65-F5344CB8AC3E}">
        <p14:creationId xmlns:p14="http://schemas.microsoft.com/office/powerpoint/2010/main" val="390720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467" y="1637585"/>
            <a:ext cx="9123948" cy="1325563"/>
          </a:xfrm>
        </p:spPr>
        <p:txBody>
          <a:bodyPr/>
          <a:lstStyle/>
          <a:p>
            <a:r>
              <a:rPr lang="en-US" b="1" dirty="0"/>
              <a:t>Emergency Medication</a:t>
            </a:r>
          </a:p>
        </p:txBody>
      </p:sp>
      <p:sp>
        <p:nvSpPr>
          <p:cNvPr id="3" name="Rectangle 2"/>
          <p:cNvSpPr/>
          <p:nvPr/>
        </p:nvSpPr>
        <p:spPr>
          <a:xfrm>
            <a:off x="3048000" y="3105835"/>
            <a:ext cx="6096000" cy="2308324"/>
          </a:xfrm>
          <a:prstGeom prst="rect">
            <a:avLst/>
          </a:prstGeom>
        </p:spPr>
        <p:txBody>
          <a:bodyPr>
            <a:spAutoFit/>
          </a:bodyPr>
          <a:lstStyle/>
          <a:p>
            <a:r>
              <a:rPr lang="en-US" sz="2400" dirty="0"/>
              <a:t>The Neurologist may prescribe a medications to give if a child is having a seizure.</a:t>
            </a:r>
          </a:p>
          <a:p>
            <a:endParaRPr lang="en-US" sz="2400" dirty="0"/>
          </a:p>
          <a:p>
            <a:r>
              <a:rPr lang="en-US" sz="2400" dirty="0" err="1"/>
              <a:t>Diastat</a:t>
            </a:r>
            <a:r>
              <a:rPr lang="en-US" sz="2400" dirty="0"/>
              <a:t> Rectal Gel</a:t>
            </a:r>
          </a:p>
          <a:p>
            <a:endParaRPr lang="en-US" sz="2400" dirty="0"/>
          </a:p>
          <a:p>
            <a:r>
              <a:rPr lang="en-US" sz="2400" dirty="0"/>
              <a:t>Intranasal Midazolam (Versed)</a:t>
            </a:r>
          </a:p>
        </p:txBody>
      </p:sp>
    </p:spTree>
    <p:extLst>
      <p:ext uri="{BB962C8B-B14F-4D97-AF65-F5344CB8AC3E}">
        <p14:creationId xmlns:p14="http://schemas.microsoft.com/office/powerpoint/2010/main" val="636100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467" y="1696708"/>
            <a:ext cx="9123948" cy="1325563"/>
          </a:xfrm>
        </p:spPr>
        <p:txBody>
          <a:bodyPr/>
          <a:lstStyle/>
          <a:p>
            <a:pPr algn="ctr"/>
            <a:r>
              <a:rPr lang="en-US" b="1" dirty="0" err="1"/>
              <a:t>Diastat</a:t>
            </a:r>
            <a:r>
              <a:rPr lang="en-US" b="1" dirty="0"/>
              <a:t> Rectal Gel</a:t>
            </a:r>
          </a:p>
        </p:txBody>
      </p:sp>
    </p:spTree>
    <p:extLst>
      <p:ext uri="{BB962C8B-B14F-4D97-AF65-F5344CB8AC3E}">
        <p14:creationId xmlns:p14="http://schemas.microsoft.com/office/powerpoint/2010/main" val="743743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Object 4"/>
          <p:cNvGraphicFramePr>
            <a:graphicFrameLocks noChangeAspect="1"/>
          </p:cNvGraphicFramePr>
          <p:nvPr>
            <p:extLst>
              <p:ext uri="{D42A27DB-BD31-4B8C-83A1-F6EECF244321}">
                <p14:modId xmlns:p14="http://schemas.microsoft.com/office/powerpoint/2010/main" val="3059150580"/>
              </p:ext>
            </p:extLst>
          </p:nvPr>
        </p:nvGraphicFramePr>
        <p:xfrm>
          <a:off x="1057298" y="582461"/>
          <a:ext cx="8211963" cy="6275539"/>
        </p:xfrm>
        <a:graphic>
          <a:graphicData uri="http://schemas.openxmlformats.org/presentationml/2006/ole">
            <mc:AlternateContent xmlns:mc="http://schemas.openxmlformats.org/markup-compatibility/2006">
              <mc:Choice xmlns:v="urn:schemas-microsoft-com:vml" Requires="v">
                <p:oleObj spid="_x0000_s1037" name="Acrobat Document" r:id="rId3" imgW="5830114" imgH="7542857" progId="AcroExch.Document.DC">
                  <p:embed/>
                </p:oleObj>
              </mc:Choice>
              <mc:Fallback>
                <p:oleObj name="Acrobat Document" r:id="rId3" imgW="5830114" imgH="7542857" progId="AcroExch.Document.DC">
                  <p:embed/>
                  <p:pic>
                    <p:nvPicPr>
                      <p:cNvPr id="7557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298" y="582461"/>
                        <a:ext cx="8211963" cy="627553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983486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211" y="1546145"/>
            <a:ext cx="9123948" cy="1325563"/>
          </a:xfrm>
        </p:spPr>
        <p:txBody>
          <a:bodyPr/>
          <a:lstStyle/>
          <a:p>
            <a:r>
              <a:rPr lang="en-US" b="1" dirty="0"/>
              <a:t>Intranasal Midazolam</a:t>
            </a:r>
          </a:p>
        </p:txBody>
      </p:sp>
      <p:sp>
        <p:nvSpPr>
          <p:cNvPr id="3" name="Rectangle 2"/>
          <p:cNvSpPr/>
          <p:nvPr/>
        </p:nvSpPr>
        <p:spPr>
          <a:xfrm>
            <a:off x="2229633" y="3244334"/>
            <a:ext cx="4967437" cy="1200329"/>
          </a:xfrm>
          <a:prstGeom prst="rect">
            <a:avLst/>
          </a:prstGeom>
        </p:spPr>
        <p:txBody>
          <a:bodyPr wrap="square">
            <a:spAutoFit/>
          </a:bodyPr>
          <a:lstStyle/>
          <a:p>
            <a:r>
              <a:rPr lang="en-US" sz="2400" dirty="0"/>
              <a:t>Intranasal Midazolam</a:t>
            </a:r>
          </a:p>
          <a:p>
            <a:endParaRPr lang="en-US" sz="2400" dirty="0"/>
          </a:p>
          <a:p>
            <a:r>
              <a:rPr lang="en-US" sz="2400" dirty="0"/>
              <a:t>Drug Delivery Procedure</a:t>
            </a:r>
          </a:p>
        </p:txBody>
      </p:sp>
    </p:spTree>
    <p:extLst>
      <p:ext uri="{BB962C8B-B14F-4D97-AF65-F5344CB8AC3E}">
        <p14:creationId xmlns:p14="http://schemas.microsoft.com/office/powerpoint/2010/main" val="54567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248" y="3212357"/>
            <a:ext cx="9123948" cy="1325563"/>
          </a:xfrm>
        </p:spPr>
        <p:txBody>
          <a:bodyPr>
            <a:normAutofit fontScale="90000"/>
          </a:bodyPr>
          <a:lstStyle/>
          <a:p>
            <a:r>
              <a:rPr lang="en-US" u="sng" dirty="0"/>
              <a:t>Delivery Materials:</a:t>
            </a:r>
            <a:br>
              <a:rPr lang="en-US" u="sng" dirty="0"/>
            </a:br>
            <a:r>
              <a:rPr lang="en-US" dirty="0"/>
              <a:t>Locking syringe </a:t>
            </a:r>
            <a:br>
              <a:rPr lang="en-US" dirty="0"/>
            </a:br>
            <a:r>
              <a:rPr lang="en-US" dirty="0"/>
              <a:t>Blunt needle </a:t>
            </a:r>
            <a:br>
              <a:rPr lang="en-US" dirty="0"/>
            </a:br>
            <a:r>
              <a:rPr lang="en-US" dirty="0"/>
              <a:t>Nasal Mucosal Atomizer device</a:t>
            </a:r>
            <a:br>
              <a:rPr lang="en-US" dirty="0"/>
            </a:br>
            <a:r>
              <a:rPr lang="en-US" dirty="0"/>
              <a:t>Versed/midazolam medication at </a:t>
            </a:r>
            <a:r>
              <a:rPr lang="en-US" b="1" dirty="0"/>
              <a:t>concentration</a:t>
            </a:r>
            <a:r>
              <a:rPr lang="en-US" dirty="0"/>
              <a:t> of 1 mg/mL or 5 mg/mL</a:t>
            </a:r>
            <a:br>
              <a:rPr lang="en-US" dirty="0"/>
            </a:br>
            <a:endParaRPr lang="en-US" dirty="0"/>
          </a:p>
        </p:txBody>
      </p:sp>
    </p:spTree>
    <p:extLst>
      <p:ext uri="{BB962C8B-B14F-4D97-AF65-F5344CB8AC3E}">
        <p14:creationId xmlns:p14="http://schemas.microsoft.com/office/powerpoint/2010/main" val="217662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869" y="3545565"/>
            <a:ext cx="9123948" cy="1325563"/>
          </a:xfrm>
        </p:spPr>
        <p:txBody>
          <a:bodyPr/>
          <a:lstStyle/>
          <a:p>
            <a:endParaRPr lang="en-US" dirty="0"/>
          </a:p>
        </p:txBody>
      </p:sp>
      <p:pic>
        <p:nvPicPr>
          <p:cNvPr id="3" name="Picture 2" descr="1a kit- Kit w needle horizontal"/>
          <p:cNvPicPr/>
          <p:nvPr/>
        </p:nvPicPr>
        <p:blipFill>
          <a:blip r:embed="rId2" cstate="print"/>
          <a:srcRect/>
          <a:stretch>
            <a:fillRect/>
          </a:stretch>
        </p:blipFill>
        <p:spPr bwMode="auto">
          <a:xfrm>
            <a:off x="2119821" y="1722362"/>
            <a:ext cx="2871470" cy="1823203"/>
          </a:xfrm>
          <a:prstGeom prst="rect">
            <a:avLst/>
          </a:prstGeom>
          <a:noFill/>
          <a:ln w="9525">
            <a:noFill/>
            <a:miter lim="800000"/>
            <a:headEnd/>
            <a:tailEnd/>
          </a:ln>
        </p:spPr>
      </p:pic>
      <p:pic>
        <p:nvPicPr>
          <p:cNvPr id="4" name="Picture 3" descr="6 aspirate needle"/>
          <p:cNvPicPr/>
          <p:nvPr/>
        </p:nvPicPr>
        <p:blipFill>
          <a:blip r:embed="rId3" cstate="print"/>
          <a:srcRect/>
          <a:stretch>
            <a:fillRect/>
          </a:stretch>
        </p:blipFill>
        <p:spPr bwMode="auto">
          <a:xfrm>
            <a:off x="5886843" y="1726958"/>
            <a:ext cx="2753107" cy="1823203"/>
          </a:xfrm>
          <a:prstGeom prst="rect">
            <a:avLst/>
          </a:prstGeom>
          <a:noFill/>
          <a:ln w="9525">
            <a:noFill/>
            <a:miter lim="800000"/>
            <a:headEnd/>
            <a:tailEnd/>
          </a:ln>
        </p:spPr>
      </p:pic>
      <p:pic>
        <p:nvPicPr>
          <p:cNvPr id="5" name="Picture 4" descr="8 Connect MAD 1a"/>
          <p:cNvPicPr/>
          <p:nvPr/>
        </p:nvPicPr>
        <p:blipFill>
          <a:blip r:embed="rId4" cstate="print"/>
          <a:srcRect/>
          <a:stretch>
            <a:fillRect/>
          </a:stretch>
        </p:blipFill>
        <p:spPr bwMode="auto">
          <a:xfrm>
            <a:off x="2184922" y="4218795"/>
            <a:ext cx="2741267" cy="2015700"/>
          </a:xfrm>
          <a:prstGeom prst="rect">
            <a:avLst/>
          </a:prstGeom>
          <a:noFill/>
          <a:ln w="9525">
            <a:noFill/>
            <a:miter lim="800000"/>
            <a:headEnd/>
            <a:tailEnd/>
          </a:ln>
        </p:spPr>
      </p:pic>
      <p:pic>
        <p:nvPicPr>
          <p:cNvPr id="6" name="Picture 5" descr="9 Spray in nose"/>
          <p:cNvPicPr>
            <a:picLocks noChangeAspect="1" noChangeArrowheads="1"/>
          </p:cNvPicPr>
          <p:nvPr/>
        </p:nvPicPr>
        <p:blipFill>
          <a:blip r:embed="rId5" cstate="print"/>
          <a:srcRect/>
          <a:stretch>
            <a:fillRect/>
          </a:stretch>
        </p:blipFill>
        <p:spPr bwMode="auto">
          <a:xfrm>
            <a:off x="6035441" y="4218795"/>
            <a:ext cx="2753107" cy="2124161"/>
          </a:xfrm>
          <a:prstGeom prst="rect">
            <a:avLst/>
          </a:prstGeom>
          <a:noFill/>
        </p:spPr>
      </p:pic>
    </p:spTree>
    <p:extLst>
      <p:ext uri="{BB962C8B-B14F-4D97-AF65-F5344CB8AC3E}">
        <p14:creationId xmlns:p14="http://schemas.microsoft.com/office/powerpoint/2010/main" val="765040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420" y="3425299"/>
            <a:ext cx="9123948" cy="1325563"/>
          </a:xfrm>
        </p:spPr>
        <p:txBody>
          <a:bodyPr>
            <a:noAutofit/>
          </a:bodyPr>
          <a:lstStyle/>
          <a:p>
            <a:r>
              <a:rPr lang="en-US" sz="2000" dirty="0"/>
              <a:t>Pop the plastic cover off the medication vial (1 or 5 mL in each vial).</a:t>
            </a:r>
            <a:br>
              <a:rPr lang="en-US" sz="2000" dirty="0"/>
            </a:br>
            <a:r>
              <a:rPr lang="en-US" sz="2000" dirty="0"/>
              <a:t/>
            </a:r>
            <a:br>
              <a:rPr lang="en-US" sz="2000" dirty="0"/>
            </a:br>
            <a:r>
              <a:rPr lang="en-US" sz="2000" dirty="0"/>
              <a:t>Twist the blunt needle onto the syringe and pull back to get some air in the syringe.</a:t>
            </a:r>
            <a:br>
              <a:rPr lang="en-US" sz="2000" dirty="0"/>
            </a:br>
            <a:r>
              <a:rPr lang="en-US" sz="2000" dirty="0"/>
              <a:t/>
            </a:r>
            <a:br>
              <a:rPr lang="en-US" sz="2000" dirty="0"/>
            </a:br>
            <a:r>
              <a:rPr lang="en-US" sz="2000" dirty="0"/>
              <a:t>Put the blunt needle through the rubber stopper on the vial and push the air into the vial.</a:t>
            </a:r>
            <a:br>
              <a:rPr lang="en-US" sz="2000" dirty="0"/>
            </a:br>
            <a:r>
              <a:rPr lang="en-US" sz="2000" dirty="0"/>
              <a:t/>
            </a:r>
            <a:br>
              <a:rPr lang="en-US" sz="2000" dirty="0"/>
            </a:br>
            <a:r>
              <a:rPr lang="en-US" sz="2000" dirty="0"/>
              <a:t>Pull back on the syringe to load with the dose of Versed/midazolam.</a:t>
            </a:r>
            <a:br>
              <a:rPr lang="en-US" sz="2000" dirty="0"/>
            </a:br>
            <a:r>
              <a:rPr lang="en-US" sz="2000" dirty="0"/>
              <a:t/>
            </a:r>
            <a:br>
              <a:rPr lang="en-US" sz="2000" dirty="0"/>
            </a:br>
            <a:r>
              <a:rPr lang="en-US" sz="2000" dirty="0"/>
              <a:t>Twist off the blunt needle and dispose in an appropriate container.</a:t>
            </a:r>
            <a:br>
              <a:rPr lang="en-US" sz="2000" dirty="0"/>
            </a:br>
            <a:r>
              <a:rPr lang="en-US" sz="2000" dirty="0"/>
              <a:t/>
            </a:r>
            <a:br>
              <a:rPr lang="en-US" sz="2000" dirty="0"/>
            </a:br>
            <a:r>
              <a:rPr lang="en-US" sz="2000" dirty="0"/>
              <a:t>Twist on the mucosal nasal atomizer.  </a:t>
            </a:r>
            <a:br>
              <a:rPr lang="en-US" sz="2000" dirty="0"/>
            </a:br>
            <a:r>
              <a:rPr lang="en-US" sz="2000" dirty="0"/>
              <a:t/>
            </a:r>
            <a:br>
              <a:rPr lang="en-US" sz="2000" dirty="0"/>
            </a:br>
            <a:r>
              <a:rPr lang="en-US" sz="2000" dirty="0"/>
              <a:t>Place atomizer firmly at the opening of the first nostril and briskly compress syringe to administer 1/2 of the volume as atomized spray.</a:t>
            </a:r>
            <a:br>
              <a:rPr lang="en-US" sz="2000" dirty="0"/>
            </a:br>
            <a:r>
              <a:rPr lang="en-US" sz="2000" dirty="0"/>
              <a:t/>
            </a:r>
            <a:br>
              <a:rPr lang="en-US" sz="2000" dirty="0"/>
            </a:br>
            <a:r>
              <a:rPr lang="en-US" sz="2000" dirty="0"/>
              <a:t>Remove and repeat with other ½ in other nostril, so all the medication is administered.</a:t>
            </a:r>
            <a:br>
              <a:rPr lang="en-US" sz="2000" dirty="0"/>
            </a:br>
            <a:endParaRPr lang="en-US" sz="2000" dirty="0"/>
          </a:p>
        </p:txBody>
      </p:sp>
    </p:spTree>
    <p:extLst>
      <p:ext uri="{BB962C8B-B14F-4D97-AF65-F5344CB8AC3E}">
        <p14:creationId xmlns:p14="http://schemas.microsoft.com/office/powerpoint/2010/main" val="1930770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707" y="2277665"/>
            <a:ext cx="9123948" cy="1325563"/>
          </a:xfrm>
        </p:spPr>
        <p:txBody>
          <a:bodyPr/>
          <a:lstStyle/>
          <a:p>
            <a:pPr algn="ctr"/>
            <a:r>
              <a:rPr lang="en-US" b="1" dirty="0"/>
              <a:t>Vagal Nerve Stimulator</a:t>
            </a:r>
          </a:p>
        </p:txBody>
      </p:sp>
    </p:spTree>
    <p:extLst>
      <p:ext uri="{BB962C8B-B14F-4D97-AF65-F5344CB8AC3E}">
        <p14:creationId xmlns:p14="http://schemas.microsoft.com/office/powerpoint/2010/main" val="73209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289" y="960451"/>
            <a:ext cx="9123948" cy="1325563"/>
          </a:xfrm>
        </p:spPr>
        <p:txBody>
          <a:bodyPr>
            <a:normAutofit/>
          </a:bodyPr>
          <a:lstStyle/>
          <a:p>
            <a:r>
              <a:rPr lang="en-US" dirty="0"/>
              <a:t>Etiology (Cause) of Epilepsy </a:t>
            </a:r>
            <a:br>
              <a:rPr lang="en-US" dirty="0"/>
            </a:br>
            <a:r>
              <a:rPr lang="en-US" dirty="0"/>
              <a:t>in Children &lt;15 Years of Age</a:t>
            </a:r>
          </a:p>
        </p:txBody>
      </p:sp>
      <p:graphicFrame>
        <p:nvGraphicFramePr>
          <p:cNvPr id="5" name="Object 35"/>
          <p:cNvGraphicFramePr>
            <a:graphicFrameLocks noChangeAspect="1"/>
          </p:cNvGraphicFramePr>
          <p:nvPr>
            <p:extLst>
              <p:ext uri="{D42A27DB-BD31-4B8C-83A1-F6EECF244321}">
                <p14:modId xmlns:p14="http://schemas.microsoft.com/office/powerpoint/2010/main" val="4269869209"/>
              </p:ext>
            </p:extLst>
          </p:nvPr>
        </p:nvGraphicFramePr>
        <p:xfrm>
          <a:off x="1575289" y="1623233"/>
          <a:ext cx="8136836" cy="50823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6849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Object 4"/>
          <p:cNvGraphicFramePr>
            <a:graphicFrameLocks noChangeAspect="1"/>
          </p:cNvGraphicFramePr>
          <p:nvPr>
            <p:extLst>
              <p:ext uri="{D42A27DB-BD31-4B8C-83A1-F6EECF244321}">
                <p14:modId xmlns:p14="http://schemas.microsoft.com/office/powerpoint/2010/main" val="1929436834"/>
              </p:ext>
            </p:extLst>
          </p:nvPr>
        </p:nvGraphicFramePr>
        <p:xfrm>
          <a:off x="1639886" y="965979"/>
          <a:ext cx="9407525" cy="5514975"/>
        </p:xfrm>
        <a:graphic>
          <a:graphicData uri="http://schemas.openxmlformats.org/presentationml/2006/ole">
            <mc:AlternateContent xmlns:mc="http://schemas.openxmlformats.org/markup-compatibility/2006">
              <mc:Choice xmlns:v="urn:schemas-microsoft-com:vml" Requires="v">
                <p:oleObj spid="_x0000_s2061" name="Acrobat Document" r:id="rId3" imgW="8190476" imgH="4800000" progId="AcroExch.Document.DC">
                  <p:embed/>
                </p:oleObj>
              </mc:Choice>
              <mc:Fallback>
                <p:oleObj name="Acrobat Document" r:id="rId3" imgW="8190476" imgH="4800000" progId="AcroExch.Document.DC">
                  <p:embed/>
                  <p:pic>
                    <p:nvPicPr>
                      <p:cNvPr id="7874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886" y="965979"/>
                        <a:ext cx="9407525"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25821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3" name="Content Placeholder 2"/>
          <p:cNvGraphicFramePr>
            <a:graphicFrameLocks noGrp="1"/>
          </p:cNvGraphicFramePr>
          <p:nvPr>
            <p:ph idx="4294967295"/>
          </p:nvPr>
        </p:nvGraphicFramePr>
        <p:xfrm>
          <a:off x="1449393" y="958855"/>
          <a:ext cx="9056687" cy="5446713"/>
        </p:xfrm>
        <a:graphic>
          <a:graphicData uri="http://schemas.openxmlformats.org/presentationml/2006/ole">
            <mc:AlternateContent xmlns:mc="http://schemas.openxmlformats.org/markup-compatibility/2006">
              <mc:Choice xmlns:v="urn:schemas-microsoft-com:vml" Requires="v">
                <p:oleObj spid="_x0000_s3085" name="Acrobat Document" r:id="rId3" imgW="8190476" imgH="4800000" progId="AcroExch.Document.DC">
                  <p:embed/>
                </p:oleObj>
              </mc:Choice>
              <mc:Fallback>
                <p:oleObj name="Acrobat Document" r:id="rId3" imgW="8190476" imgH="4800000" progId="AcroExch.Document.DC">
                  <p:embed/>
                  <p:pic>
                    <p:nvPicPr>
                      <p:cNvPr id="788483" name="Content Placeholder 2"/>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393" y="958855"/>
                        <a:ext cx="9056687" cy="544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4546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264" y="1659129"/>
            <a:ext cx="9123948" cy="1325563"/>
          </a:xfrm>
        </p:spPr>
        <p:txBody>
          <a:bodyPr/>
          <a:lstStyle/>
          <a:p>
            <a:r>
              <a:rPr lang="en-US" b="1" dirty="0"/>
              <a:t>WHAT IS STATUS EPILEPTICUS?</a:t>
            </a:r>
            <a:r>
              <a:rPr lang="en-US" dirty="0"/>
              <a:t/>
            </a:r>
            <a:br>
              <a:rPr lang="en-US" dirty="0"/>
            </a:br>
            <a:endParaRPr lang="en-US" dirty="0"/>
          </a:p>
        </p:txBody>
      </p:sp>
      <p:sp>
        <p:nvSpPr>
          <p:cNvPr id="3" name="Rectangle 2"/>
          <p:cNvSpPr/>
          <p:nvPr/>
        </p:nvSpPr>
        <p:spPr>
          <a:xfrm>
            <a:off x="1628384" y="2551837"/>
            <a:ext cx="9131474" cy="3323987"/>
          </a:xfrm>
          <a:prstGeom prst="rect">
            <a:avLst/>
          </a:prstGeom>
        </p:spPr>
        <p:txBody>
          <a:bodyPr wrap="square">
            <a:spAutoFit/>
          </a:bodyPr>
          <a:lstStyle/>
          <a:p>
            <a:r>
              <a:rPr lang="en-US" sz="2400" dirty="0"/>
              <a:t>Status Epilepticus is a condition when a person has:</a:t>
            </a:r>
          </a:p>
          <a:p>
            <a:endParaRPr lang="en-US" sz="2400" dirty="0"/>
          </a:p>
          <a:p>
            <a:r>
              <a:rPr lang="en-US" sz="2400" dirty="0"/>
              <a:t>Continuous seizures for more than 30 minutes; or </a:t>
            </a:r>
          </a:p>
          <a:p>
            <a:endParaRPr lang="en-US" sz="2400" dirty="0"/>
          </a:p>
          <a:p>
            <a:r>
              <a:rPr lang="en-US" sz="2400" dirty="0"/>
              <a:t>Seizures on and off for over 30 minutes, but without regaining consciousness in between seizures. 	</a:t>
            </a:r>
          </a:p>
          <a:p>
            <a:endParaRPr lang="en-US" sz="2400" dirty="0"/>
          </a:p>
          <a:p>
            <a:r>
              <a:rPr lang="en-US" sz="2400" b="1" dirty="0"/>
              <a:t>Status Epilepticus is a medical emergency, call 911. </a:t>
            </a:r>
            <a:endParaRPr lang="en-US" sz="2400" dirty="0"/>
          </a:p>
          <a:p>
            <a:r>
              <a:rPr lang="en-US" b="1" dirty="0"/>
              <a:t>	</a:t>
            </a:r>
            <a:endParaRPr lang="en-US" dirty="0"/>
          </a:p>
        </p:txBody>
      </p:sp>
    </p:spTree>
    <p:extLst>
      <p:ext uri="{BB962C8B-B14F-4D97-AF65-F5344CB8AC3E}">
        <p14:creationId xmlns:p14="http://schemas.microsoft.com/office/powerpoint/2010/main" val="145635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467" y="1396083"/>
            <a:ext cx="9123948" cy="1325563"/>
          </a:xfrm>
        </p:spPr>
        <p:txBody>
          <a:bodyPr/>
          <a:lstStyle/>
          <a:p>
            <a:r>
              <a:rPr lang="en-US" b="1" dirty="0"/>
              <a:t>Role of School Nurse in </a:t>
            </a:r>
            <a:br>
              <a:rPr lang="en-US" b="1" dirty="0"/>
            </a:br>
            <a:r>
              <a:rPr lang="en-US" b="1" dirty="0"/>
              <a:t>caring for student with Epilepsy</a:t>
            </a:r>
          </a:p>
        </p:txBody>
      </p:sp>
      <p:sp>
        <p:nvSpPr>
          <p:cNvPr id="3" name="Rectangle 2"/>
          <p:cNvSpPr/>
          <p:nvPr/>
        </p:nvSpPr>
        <p:spPr>
          <a:xfrm>
            <a:off x="2210826" y="2795349"/>
            <a:ext cx="8135671" cy="4062651"/>
          </a:xfrm>
          <a:prstGeom prst="rect">
            <a:avLst/>
          </a:prstGeom>
        </p:spPr>
        <p:txBody>
          <a:bodyPr wrap="square">
            <a:spAutoFit/>
          </a:bodyPr>
          <a:lstStyle/>
          <a:p>
            <a:r>
              <a:rPr lang="en-US" sz="2400" dirty="0"/>
              <a:t>Emergency Action Plan and med orders</a:t>
            </a:r>
          </a:p>
          <a:p>
            <a:endParaRPr lang="en-US" sz="1100" dirty="0"/>
          </a:p>
          <a:p>
            <a:r>
              <a:rPr lang="en-US" sz="2400" dirty="0"/>
              <a:t>3 day supply and rescue med</a:t>
            </a:r>
          </a:p>
          <a:p>
            <a:endParaRPr lang="en-US" sz="1100" dirty="0"/>
          </a:p>
          <a:p>
            <a:r>
              <a:rPr lang="en-US" sz="2400" dirty="0"/>
              <a:t>Communicate with teachers and staff re health needs</a:t>
            </a:r>
          </a:p>
          <a:p>
            <a:endParaRPr lang="en-US" sz="1100" dirty="0"/>
          </a:p>
          <a:p>
            <a:r>
              <a:rPr lang="en-US" sz="2400" dirty="0"/>
              <a:t>Current health info in substitute teacher notebook</a:t>
            </a:r>
          </a:p>
          <a:p>
            <a:endParaRPr lang="en-US" sz="1100" dirty="0"/>
          </a:p>
          <a:p>
            <a:r>
              <a:rPr lang="en-US" sz="2400" dirty="0"/>
              <a:t>Academic Assessment. ADVOCATE for 504 Accommodations</a:t>
            </a:r>
          </a:p>
          <a:p>
            <a:endParaRPr lang="en-US" sz="1100" dirty="0"/>
          </a:p>
          <a:p>
            <a:r>
              <a:rPr lang="en-US" sz="2400" dirty="0"/>
              <a:t>Educate staff and students</a:t>
            </a:r>
          </a:p>
          <a:p>
            <a:endParaRPr lang="en-US" sz="1100" dirty="0"/>
          </a:p>
          <a:p>
            <a:r>
              <a:rPr lang="en-US" sz="2400" dirty="0"/>
              <a:t>Consider Epilepsy as a topic for Health class (very prevalent, though no one talks about it!)</a:t>
            </a:r>
          </a:p>
        </p:txBody>
      </p:sp>
    </p:spTree>
    <p:extLst>
      <p:ext uri="{BB962C8B-B14F-4D97-AF65-F5344CB8AC3E}">
        <p14:creationId xmlns:p14="http://schemas.microsoft.com/office/powerpoint/2010/main" val="12994835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467" y="922257"/>
            <a:ext cx="9123948" cy="1325563"/>
          </a:xfrm>
        </p:spPr>
        <p:txBody>
          <a:bodyPr>
            <a:normAutofit fontScale="90000"/>
          </a:bodyPr>
          <a:lstStyle/>
          <a:p>
            <a:r>
              <a:rPr lang="en-US" b="1" dirty="0"/>
              <a:t>Effect of Epilepsy on Memory and Learning </a:t>
            </a:r>
            <a:r>
              <a:rPr lang="en-US" dirty="0"/>
              <a:t/>
            </a:r>
            <a:br>
              <a:rPr lang="en-US" dirty="0"/>
            </a:br>
            <a:endParaRPr lang="en-US" dirty="0"/>
          </a:p>
        </p:txBody>
      </p:sp>
      <p:sp>
        <p:nvSpPr>
          <p:cNvPr id="3" name="Rectangle 2"/>
          <p:cNvSpPr/>
          <p:nvPr/>
        </p:nvSpPr>
        <p:spPr>
          <a:xfrm>
            <a:off x="2141950" y="1823033"/>
            <a:ext cx="8117262" cy="5001369"/>
          </a:xfrm>
          <a:prstGeom prst="rect">
            <a:avLst/>
          </a:prstGeom>
        </p:spPr>
        <p:txBody>
          <a:bodyPr wrap="square">
            <a:spAutoFit/>
          </a:bodyPr>
          <a:lstStyle/>
          <a:p>
            <a:r>
              <a:rPr lang="en-US" sz="2400" dirty="0"/>
              <a:t>Seizure disorder(s) may impact learning in a variety of ways. </a:t>
            </a:r>
          </a:p>
          <a:p>
            <a:endParaRPr lang="en-US" sz="1100" dirty="0"/>
          </a:p>
          <a:p>
            <a:r>
              <a:rPr lang="en-US" sz="2400" dirty="0"/>
              <a:t>Memory and attention can be impacted during and after seizure for several hours. </a:t>
            </a:r>
          </a:p>
          <a:p>
            <a:endParaRPr lang="en-US" sz="1100" dirty="0"/>
          </a:p>
          <a:p>
            <a:r>
              <a:rPr lang="en-US" sz="2400" dirty="0"/>
              <a:t>Medication side-effects can impact many areas of learning such as alertness, memory, processing, attention, and behavior. </a:t>
            </a:r>
          </a:p>
          <a:p>
            <a:endParaRPr lang="en-US" sz="1100" dirty="0"/>
          </a:p>
          <a:p>
            <a:r>
              <a:rPr lang="en-US" sz="2400" u="sng" dirty="0"/>
              <a:t>Many students report memory problems and cognitive fatigue</a:t>
            </a:r>
            <a:r>
              <a:rPr lang="en-US" sz="2400" dirty="0"/>
              <a:t>. </a:t>
            </a:r>
          </a:p>
          <a:p>
            <a:endParaRPr lang="en-US" sz="1100" dirty="0"/>
          </a:p>
          <a:p>
            <a:r>
              <a:rPr lang="en-US" sz="2400" dirty="0"/>
              <a:t>The brain condition that leads to the seizure disorder(s) may also be associated with other learning disorders. </a:t>
            </a:r>
          </a:p>
          <a:p>
            <a:pPr marL="342900" indent="-342900">
              <a:buFont typeface="Arial" panose="020B0604020202020204" pitchFamily="34" charset="0"/>
              <a:buChar char="•"/>
            </a:pPr>
            <a:endParaRPr lang="en-US" sz="1100" dirty="0"/>
          </a:p>
          <a:p>
            <a:r>
              <a:rPr lang="en-US" sz="2400" dirty="0"/>
              <a:t>Children may also miss school and fall behind in school work due to doctor’s appointments, procedures and injuries sustained during seizure.</a:t>
            </a:r>
          </a:p>
        </p:txBody>
      </p:sp>
    </p:spTree>
    <p:extLst>
      <p:ext uri="{BB962C8B-B14F-4D97-AF65-F5344CB8AC3E}">
        <p14:creationId xmlns:p14="http://schemas.microsoft.com/office/powerpoint/2010/main" val="2375339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697" y="901194"/>
            <a:ext cx="9123948" cy="1325563"/>
          </a:xfrm>
        </p:spPr>
        <p:txBody>
          <a:bodyPr>
            <a:normAutofit fontScale="90000"/>
          </a:bodyPr>
          <a:lstStyle/>
          <a:p>
            <a:pPr algn="ctr"/>
            <a:r>
              <a:rPr lang="en-US" b="1" dirty="0"/>
              <a:t>Suggested Accommodations for </a:t>
            </a:r>
            <a:br>
              <a:rPr lang="en-US" b="1" dirty="0"/>
            </a:br>
            <a:r>
              <a:rPr lang="en-US" b="1" dirty="0"/>
              <a:t>Student with Seizures</a:t>
            </a:r>
            <a:r>
              <a:rPr lang="en-US" dirty="0"/>
              <a:t/>
            </a:r>
            <a:br>
              <a:rPr lang="en-US" dirty="0"/>
            </a:br>
            <a:endParaRPr lang="en-US" dirty="0"/>
          </a:p>
        </p:txBody>
      </p:sp>
      <p:sp>
        <p:nvSpPr>
          <p:cNvPr id="3" name="Rectangle 2"/>
          <p:cNvSpPr/>
          <p:nvPr/>
        </p:nvSpPr>
        <p:spPr>
          <a:xfrm>
            <a:off x="350729" y="1862014"/>
            <a:ext cx="11110586" cy="4862870"/>
          </a:xfrm>
          <a:prstGeom prst="rect">
            <a:avLst/>
          </a:prstGeom>
        </p:spPr>
        <p:txBody>
          <a:bodyPr wrap="square">
            <a:spAutoFit/>
          </a:bodyPr>
          <a:lstStyle/>
          <a:p>
            <a:r>
              <a:rPr lang="en-US" sz="2400" dirty="0"/>
              <a:t>The ability to work and/or take tests in a quiet environment with limited distractions.</a:t>
            </a:r>
          </a:p>
          <a:p>
            <a:endParaRPr lang="en-US" sz="1000" dirty="0"/>
          </a:p>
          <a:p>
            <a:r>
              <a:rPr lang="en-US" sz="2400" dirty="0"/>
              <a:t>A syllabus or homework packets to keep apprised of missed assignments.</a:t>
            </a:r>
          </a:p>
          <a:p>
            <a:endParaRPr lang="en-US" sz="1000" dirty="0"/>
          </a:p>
          <a:p>
            <a:r>
              <a:rPr lang="en-US" sz="2400" dirty="0"/>
              <a:t>A process for getting lecture notes from missed classes.</a:t>
            </a:r>
          </a:p>
          <a:p>
            <a:endParaRPr lang="en-US" sz="1000" dirty="0"/>
          </a:p>
          <a:p>
            <a:r>
              <a:rPr lang="en-US" sz="2400" dirty="0"/>
              <a:t>Shorter or modified homework assignments.</a:t>
            </a:r>
          </a:p>
          <a:p>
            <a:endParaRPr lang="en-US" sz="1000" dirty="0"/>
          </a:p>
          <a:p>
            <a:r>
              <a:rPr lang="en-US" sz="2400" dirty="0"/>
              <a:t>Provide alternative ways of receiving and demonstrating knowledge.</a:t>
            </a:r>
          </a:p>
          <a:p>
            <a:endParaRPr lang="en-US" sz="1000" dirty="0"/>
          </a:p>
          <a:p>
            <a:r>
              <a:rPr lang="en-US" sz="2400" dirty="0"/>
              <a:t>Extra time to make up assignments that are late or missed due to seizure/injury or side-effects of medications.</a:t>
            </a:r>
          </a:p>
          <a:p>
            <a:endParaRPr lang="en-US" sz="1000" dirty="0"/>
          </a:p>
          <a:p>
            <a:r>
              <a:rPr lang="en-US" sz="2400" dirty="0"/>
              <a:t>Extra time to make up missed exams without penalty.</a:t>
            </a:r>
          </a:p>
          <a:p>
            <a:endParaRPr lang="en-US" sz="1000" dirty="0"/>
          </a:p>
          <a:p>
            <a:r>
              <a:rPr lang="en-US" sz="2400" dirty="0"/>
              <a:t>Excuse all absences due to missing school because of a seizure, doctor or </a:t>
            </a:r>
          </a:p>
          <a:p>
            <a:r>
              <a:rPr lang="en-US" sz="2400" dirty="0"/>
              <a:t>procedure appointments or debilitating medication side-effects.</a:t>
            </a:r>
          </a:p>
        </p:txBody>
      </p:sp>
    </p:spTree>
    <p:extLst>
      <p:ext uri="{BB962C8B-B14F-4D97-AF65-F5344CB8AC3E}">
        <p14:creationId xmlns:p14="http://schemas.microsoft.com/office/powerpoint/2010/main" val="2249251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732" y="1308401"/>
            <a:ext cx="9123948" cy="1325563"/>
          </a:xfrm>
        </p:spPr>
        <p:txBody>
          <a:bodyPr/>
          <a:lstStyle/>
          <a:p>
            <a:pPr algn="ctr"/>
            <a:r>
              <a:rPr lang="en-US" b="1" dirty="0"/>
              <a:t>Communicating with </a:t>
            </a:r>
            <a:br>
              <a:rPr lang="en-US" b="1" dirty="0"/>
            </a:br>
            <a:r>
              <a:rPr lang="en-US" b="1" dirty="0"/>
              <a:t>Mary Bridge Neurology</a:t>
            </a:r>
          </a:p>
        </p:txBody>
      </p:sp>
      <p:sp>
        <p:nvSpPr>
          <p:cNvPr id="3" name="Rectangle 2"/>
          <p:cNvSpPr/>
          <p:nvPr/>
        </p:nvSpPr>
        <p:spPr>
          <a:xfrm>
            <a:off x="1360732" y="2799230"/>
            <a:ext cx="8606228" cy="3785652"/>
          </a:xfrm>
          <a:prstGeom prst="rect">
            <a:avLst/>
          </a:prstGeom>
        </p:spPr>
        <p:txBody>
          <a:bodyPr wrap="square">
            <a:spAutoFit/>
          </a:bodyPr>
          <a:lstStyle/>
          <a:p>
            <a:r>
              <a:rPr lang="en-US" sz="2400" dirty="0"/>
              <a:t>Clinic Phone Number (253) 792-6630</a:t>
            </a:r>
          </a:p>
          <a:p>
            <a:endParaRPr lang="en-US" sz="2400" dirty="0"/>
          </a:p>
          <a:p>
            <a:r>
              <a:rPr lang="en-US" sz="2400" b="1" dirty="0"/>
              <a:t>Tanya Hammer RN Personal Health Partner (253) 403-9370</a:t>
            </a:r>
          </a:p>
          <a:p>
            <a:r>
              <a:rPr lang="en-US" sz="2400" dirty="0">
                <a:hlinkClick r:id="rId2"/>
              </a:rPr>
              <a:t>Tanya.hammer@multicare.org</a:t>
            </a:r>
            <a:endParaRPr lang="en-US" sz="2400" dirty="0"/>
          </a:p>
          <a:p>
            <a:endParaRPr lang="en-US" sz="2400" dirty="0"/>
          </a:p>
          <a:p>
            <a:r>
              <a:rPr lang="en-US" sz="2400" dirty="0"/>
              <a:t>Please contact Tanya if you have concerns about a student’s seizures or learning challenges.</a:t>
            </a:r>
          </a:p>
          <a:p>
            <a:endParaRPr lang="en-US" sz="2400" dirty="0"/>
          </a:p>
          <a:p>
            <a:r>
              <a:rPr lang="en-US" sz="2400" dirty="0"/>
              <a:t>Tanya is willing to come to IEP meetings to provide education and clarification of student’s needs. </a:t>
            </a:r>
          </a:p>
        </p:txBody>
      </p:sp>
    </p:spTree>
    <p:extLst>
      <p:ext uri="{BB962C8B-B14F-4D97-AF65-F5344CB8AC3E}">
        <p14:creationId xmlns:p14="http://schemas.microsoft.com/office/powerpoint/2010/main" val="764624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831" y="1301569"/>
            <a:ext cx="9123948" cy="1325563"/>
          </a:xfrm>
        </p:spPr>
        <p:txBody>
          <a:bodyPr/>
          <a:lstStyle/>
          <a:p>
            <a:r>
              <a:rPr lang="en-US" b="1" dirty="0"/>
              <a:t>Resources</a:t>
            </a:r>
            <a:br>
              <a:rPr lang="en-US" b="1" dirty="0"/>
            </a:br>
            <a:endParaRPr lang="en-US" b="1" dirty="0"/>
          </a:p>
        </p:txBody>
      </p:sp>
      <p:sp>
        <p:nvSpPr>
          <p:cNvPr id="3" name="Rectangle 2"/>
          <p:cNvSpPr/>
          <p:nvPr/>
        </p:nvSpPr>
        <p:spPr>
          <a:xfrm>
            <a:off x="1377863" y="2136339"/>
            <a:ext cx="10058399" cy="4124206"/>
          </a:xfrm>
          <a:prstGeom prst="rect">
            <a:avLst/>
          </a:prstGeom>
        </p:spPr>
        <p:txBody>
          <a:bodyPr wrap="square">
            <a:spAutoFit/>
          </a:bodyPr>
          <a:lstStyle/>
          <a:p>
            <a:r>
              <a:rPr lang="en-US" sz="2400" dirty="0"/>
              <a:t>Epilepsy Foundation has a good website </a:t>
            </a:r>
          </a:p>
          <a:p>
            <a:endParaRPr lang="en-US" sz="1000" dirty="0"/>
          </a:p>
          <a:p>
            <a:r>
              <a:rPr lang="en-US" sz="2400" dirty="0"/>
              <a:t>Epilepsy Foundation has a training module for School Nurses</a:t>
            </a:r>
          </a:p>
          <a:p>
            <a:endParaRPr lang="en-US" sz="1000" dirty="0"/>
          </a:p>
          <a:p>
            <a:r>
              <a:rPr lang="en-US" sz="2400" dirty="0"/>
              <a:t>HOPE Mentors-  through Epilepsy Foundation</a:t>
            </a:r>
          </a:p>
          <a:p>
            <a:endParaRPr lang="en-US" sz="1000" dirty="0"/>
          </a:p>
          <a:p>
            <a:r>
              <a:rPr lang="en-US" sz="2400" dirty="0"/>
              <a:t>Charlie Foundation-  for Ketogenic Diet information</a:t>
            </a:r>
          </a:p>
          <a:p>
            <a:endParaRPr lang="en-US" sz="1000" dirty="0"/>
          </a:p>
          <a:p>
            <a:r>
              <a:rPr lang="en-US" sz="2400" dirty="0"/>
              <a:t>PAVE  has good parent resources, and offers support groups</a:t>
            </a:r>
          </a:p>
          <a:p>
            <a:endParaRPr lang="en-US" sz="1000" dirty="0"/>
          </a:p>
          <a:p>
            <a:r>
              <a:rPr lang="en-US" sz="2400" dirty="0"/>
              <a:t>Parent Support Group meets monthly </a:t>
            </a:r>
          </a:p>
          <a:p>
            <a:endParaRPr lang="en-US" sz="1000" dirty="0"/>
          </a:p>
          <a:p>
            <a:r>
              <a:rPr lang="en-US" sz="2400" dirty="0"/>
              <a:t>Teen Epilepsy Group </a:t>
            </a:r>
          </a:p>
          <a:p>
            <a:endParaRPr lang="en-US" sz="1000" dirty="0"/>
          </a:p>
          <a:p>
            <a:r>
              <a:rPr lang="en-US" sz="2400" dirty="0"/>
              <a:t>Mary Bridge Clinic Nurses and Personal Health Partner</a:t>
            </a:r>
          </a:p>
        </p:txBody>
      </p:sp>
    </p:spTree>
    <p:extLst>
      <p:ext uri="{BB962C8B-B14F-4D97-AF65-F5344CB8AC3E}">
        <p14:creationId xmlns:p14="http://schemas.microsoft.com/office/powerpoint/2010/main" val="12416702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191" y="2798998"/>
            <a:ext cx="9123948" cy="1325563"/>
          </a:xfrm>
        </p:spPr>
        <p:txBody>
          <a:bodyPr>
            <a:normAutofit fontScale="90000"/>
          </a:bodyPr>
          <a:lstStyle/>
          <a:p>
            <a:r>
              <a:rPr lang="en-US" dirty="0">
                <a:latin typeface="Segoe Print" panose="02000600000000000000" pitchFamily="2" charset="0"/>
              </a:rPr>
              <a:t>Thank you for caring for students with epilepsy!</a:t>
            </a:r>
            <a:br>
              <a:rPr lang="en-US" dirty="0">
                <a:latin typeface="Segoe Print" panose="02000600000000000000" pitchFamily="2" charset="0"/>
              </a:rPr>
            </a:br>
            <a:r>
              <a:rPr lang="en-US" dirty="0">
                <a:latin typeface="Segoe Script" panose="020B0504020000000003" pitchFamily="34" charset="0"/>
              </a:rPr>
              <a:t/>
            </a:r>
            <a:br>
              <a:rPr lang="en-US" dirty="0">
                <a:latin typeface="Segoe Script" panose="020B0504020000000003" pitchFamily="34" charset="0"/>
              </a:rPr>
            </a:br>
            <a:r>
              <a:rPr lang="en-US" dirty="0">
                <a:latin typeface="Segoe Print" panose="02000600000000000000" pitchFamily="2" charset="0"/>
              </a:rPr>
              <a:t>They need your advocacy,  compassion, patience, understanding, and teamwork!!</a:t>
            </a:r>
            <a:r>
              <a:rPr lang="en-US" dirty="0">
                <a:latin typeface="Segoe Script" panose="020B0504020000000003" pitchFamily="34" charset="0"/>
              </a:rPr>
              <a:t/>
            </a:r>
            <a:br>
              <a:rPr lang="en-US" dirty="0">
                <a:latin typeface="Segoe Script" panose="020B0504020000000003" pitchFamily="34" charset="0"/>
              </a:rPr>
            </a:br>
            <a:endParaRPr lang="en-US" dirty="0"/>
          </a:p>
        </p:txBody>
      </p:sp>
    </p:spTree>
    <p:extLst>
      <p:ext uri="{BB962C8B-B14F-4D97-AF65-F5344CB8AC3E}">
        <p14:creationId xmlns:p14="http://schemas.microsoft.com/office/powerpoint/2010/main" val="1702419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a typeface="Times New Roman" panose="02020603050405020304" pitchFamily="18" charset="0"/>
                <a:cs typeface="Times New Roman" panose="02020603050405020304" pitchFamily="18" charset="0"/>
              </a:rPr>
              <a:t>TRIGGERS OF SEIZURES</a:t>
            </a:r>
            <a:endParaRPr lang="en-US" b="1" dirty="0"/>
          </a:p>
        </p:txBody>
      </p:sp>
      <p:sp>
        <p:nvSpPr>
          <p:cNvPr id="5" name="Rectangle 4"/>
          <p:cNvSpPr/>
          <p:nvPr/>
        </p:nvSpPr>
        <p:spPr>
          <a:xfrm>
            <a:off x="2252869" y="2665800"/>
            <a:ext cx="8344545" cy="3531864"/>
          </a:xfrm>
          <a:prstGeom prst="rect">
            <a:avLst/>
          </a:prstGeom>
        </p:spPr>
        <p:txBody>
          <a:bodyPr wrap="square">
            <a:spAutoFit/>
          </a:bodyPr>
          <a:lstStyle/>
          <a:p>
            <a:pPr>
              <a:lnSpc>
                <a:spcPct val="115000"/>
              </a:lnSpc>
            </a:pPr>
            <a:r>
              <a:rPr lang="en-US" sz="2800" b="1" dirty="0">
                <a:ea typeface="Times New Roman" panose="02020603050405020304" pitchFamily="18" charset="0"/>
                <a:cs typeface="Times New Roman" panose="02020603050405020304" pitchFamily="18" charset="0"/>
              </a:rPr>
              <a:t>The following conditions can trigger a seizure:</a:t>
            </a:r>
            <a:endParaRPr lang="en-US" sz="2800" dirty="0">
              <a:ea typeface="Calibri" panose="020F0502020204030204" pitchFamily="34" charset="0"/>
              <a:cs typeface="Times New Roman" panose="02020603050405020304" pitchFamily="18" charset="0"/>
            </a:endParaRPr>
          </a:p>
          <a:p>
            <a:pPr marL="914400" lvl="1" indent="-457200">
              <a:lnSpc>
                <a:spcPct val="115000"/>
              </a:lnSpc>
              <a:spcBef>
                <a:spcPts val="0"/>
              </a:spcBef>
              <a:buFont typeface="Arial" panose="020B0604020202020204" pitchFamily="34" charset="0"/>
              <a:buChar char="•"/>
            </a:pPr>
            <a:r>
              <a:rPr lang="en-US" sz="2800" dirty="0">
                <a:ea typeface="Times New Roman" panose="02020603050405020304" pitchFamily="18" charset="0"/>
                <a:cs typeface="Times New Roman" panose="02020603050405020304" pitchFamily="18" charset="0"/>
              </a:rPr>
              <a:t>Forgetting to take medication </a:t>
            </a:r>
            <a:endParaRPr lang="en-US" sz="2800" dirty="0">
              <a:ea typeface="Calibri" panose="020F0502020204030204" pitchFamily="34" charset="0"/>
              <a:cs typeface="Times New Roman" panose="02020603050405020304" pitchFamily="18" charset="0"/>
            </a:endParaRPr>
          </a:p>
          <a:p>
            <a:pPr marL="914400" lvl="1" indent="-457200">
              <a:lnSpc>
                <a:spcPct val="115000"/>
              </a:lnSpc>
              <a:spcBef>
                <a:spcPts val="0"/>
              </a:spcBef>
              <a:buFont typeface="Arial" panose="020B0604020202020204" pitchFamily="34" charset="0"/>
              <a:buChar char="•"/>
            </a:pPr>
            <a:r>
              <a:rPr lang="en-US" sz="2800" dirty="0">
                <a:ea typeface="Times New Roman" panose="02020603050405020304" pitchFamily="18" charset="0"/>
                <a:cs typeface="Times New Roman" panose="02020603050405020304" pitchFamily="18" charset="0"/>
              </a:rPr>
              <a:t>Lack of sleep </a:t>
            </a:r>
          </a:p>
          <a:p>
            <a:pPr marL="914400" lvl="1" indent="-457200">
              <a:lnSpc>
                <a:spcPct val="115000"/>
              </a:lnSpc>
              <a:spcBef>
                <a:spcPts val="0"/>
              </a:spcBef>
              <a:buFont typeface="Arial" panose="020B0604020202020204" pitchFamily="34" charset="0"/>
              <a:buChar char="•"/>
            </a:pPr>
            <a:r>
              <a:rPr lang="en-US" sz="2800" dirty="0">
                <a:ea typeface="Times New Roman" panose="02020603050405020304" pitchFamily="18" charset="0"/>
                <a:cs typeface="Times New Roman" panose="02020603050405020304" pitchFamily="18" charset="0"/>
              </a:rPr>
              <a:t>Stress</a:t>
            </a:r>
            <a:endParaRPr lang="en-US" sz="2800" dirty="0">
              <a:ea typeface="Calibri" panose="020F0502020204030204" pitchFamily="34" charset="0"/>
              <a:cs typeface="Times New Roman" panose="02020603050405020304" pitchFamily="18" charset="0"/>
            </a:endParaRPr>
          </a:p>
          <a:p>
            <a:pPr marL="914400" lvl="1" indent="-457200">
              <a:lnSpc>
                <a:spcPct val="115000"/>
              </a:lnSpc>
              <a:spcBef>
                <a:spcPts val="0"/>
              </a:spcBef>
              <a:buFont typeface="Arial" panose="020B0604020202020204" pitchFamily="34" charset="0"/>
              <a:buChar char="•"/>
            </a:pPr>
            <a:r>
              <a:rPr lang="en-US" sz="2800" dirty="0">
                <a:ea typeface="Times New Roman" panose="02020603050405020304" pitchFamily="18" charset="0"/>
                <a:cs typeface="Times New Roman" panose="02020603050405020304" pitchFamily="18" charset="0"/>
              </a:rPr>
              <a:t>Menstruation </a:t>
            </a:r>
            <a:endParaRPr lang="en-US" sz="2800" dirty="0">
              <a:ea typeface="Calibri" panose="020F0502020204030204" pitchFamily="34" charset="0"/>
              <a:cs typeface="Times New Roman" panose="02020603050405020304" pitchFamily="18" charset="0"/>
            </a:endParaRPr>
          </a:p>
          <a:p>
            <a:pPr marL="914400" lvl="1" indent="-457200">
              <a:lnSpc>
                <a:spcPct val="115000"/>
              </a:lnSpc>
              <a:spcBef>
                <a:spcPts val="0"/>
              </a:spcBef>
              <a:buFont typeface="Arial" panose="020B0604020202020204" pitchFamily="34" charset="0"/>
              <a:buChar char="•"/>
            </a:pPr>
            <a:r>
              <a:rPr lang="en-US" sz="2800" dirty="0">
                <a:ea typeface="Times New Roman" panose="02020603050405020304" pitchFamily="18" charset="0"/>
                <a:cs typeface="Times New Roman" panose="02020603050405020304" pitchFamily="18" charset="0"/>
              </a:rPr>
              <a:t>Concurrent Infection like flu or fever </a:t>
            </a:r>
            <a:endParaRPr lang="en-US" sz="2800" dirty="0">
              <a:ea typeface="Calibri" panose="020F0502020204030204" pitchFamily="34" charset="0"/>
              <a:cs typeface="Times New Roman" panose="02020603050405020304" pitchFamily="18" charset="0"/>
            </a:endParaRPr>
          </a:p>
          <a:p>
            <a:pPr marL="914400" lvl="1" indent="-457200">
              <a:lnSpc>
                <a:spcPct val="115000"/>
              </a:lnSpc>
              <a:spcBef>
                <a:spcPts val="0"/>
              </a:spcBef>
              <a:buFont typeface="Arial" panose="020B0604020202020204" pitchFamily="34" charset="0"/>
              <a:buChar char="•"/>
            </a:pPr>
            <a:r>
              <a:rPr lang="en-US" sz="2800" dirty="0">
                <a:ea typeface="Times New Roman" panose="02020603050405020304" pitchFamily="18" charset="0"/>
                <a:cs typeface="Times New Roman" panose="02020603050405020304" pitchFamily="18" charset="0"/>
              </a:rPr>
              <a:t>Alcohol or drug use</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569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72139" y="1308401"/>
            <a:ext cx="6559826" cy="1325563"/>
          </a:xfrm>
        </p:spPr>
        <p:txBody>
          <a:bodyPr/>
          <a:lstStyle/>
          <a:p>
            <a:r>
              <a:rPr lang="en-US" b="1" dirty="0"/>
              <a:t>IS EPILEPSY CONTAGIOUS?</a:t>
            </a:r>
            <a:endParaRPr lang="en-US" dirty="0"/>
          </a:p>
        </p:txBody>
      </p:sp>
      <p:sp>
        <p:nvSpPr>
          <p:cNvPr id="5" name="Rectangle 4"/>
          <p:cNvSpPr/>
          <p:nvPr/>
        </p:nvSpPr>
        <p:spPr>
          <a:xfrm>
            <a:off x="4837043" y="3244333"/>
            <a:ext cx="3525079" cy="1569660"/>
          </a:xfrm>
          <a:prstGeom prst="rect">
            <a:avLst/>
          </a:prstGeom>
        </p:spPr>
        <p:txBody>
          <a:bodyPr wrap="square">
            <a:spAutoFit/>
          </a:bodyPr>
          <a:lstStyle/>
          <a:p>
            <a:r>
              <a:rPr lang="en-US" sz="9600" b="1" dirty="0"/>
              <a:t>NO!</a:t>
            </a:r>
            <a:endParaRPr lang="en-US" sz="9600" dirty="0"/>
          </a:p>
        </p:txBody>
      </p:sp>
    </p:spTree>
    <p:extLst>
      <p:ext uri="{BB962C8B-B14F-4D97-AF65-F5344CB8AC3E}">
        <p14:creationId xmlns:p14="http://schemas.microsoft.com/office/powerpoint/2010/main" val="2938294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622" y="1308401"/>
            <a:ext cx="9123948" cy="1325563"/>
          </a:xfrm>
        </p:spPr>
        <p:txBody>
          <a:bodyPr/>
          <a:lstStyle/>
          <a:p>
            <a:r>
              <a:rPr lang="en-US" b="1" dirty="0">
                <a:ea typeface="Times New Roman" panose="02020603050405020304" pitchFamily="18" charset="0"/>
                <a:cs typeface="Times New Roman" panose="02020603050405020304" pitchFamily="18" charset="0"/>
              </a:rPr>
              <a:t>TYPES OF SEIZURE</a:t>
            </a:r>
            <a:endParaRPr lang="en-US" dirty="0"/>
          </a:p>
        </p:txBody>
      </p:sp>
      <p:sp>
        <p:nvSpPr>
          <p:cNvPr id="3" name="Rectangle 2"/>
          <p:cNvSpPr/>
          <p:nvPr/>
        </p:nvSpPr>
        <p:spPr>
          <a:xfrm>
            <a:off x="3074504" y="3244334"/>
            <a:ext cx="6373632" cy="923330"/>
          </a:xfrm>
          <a:prstGeom prst="rect">
            <a:avLst/>
          </a:prstGeom>
        </p:spPr>
        <p:txBody>
          <a:bodyPr wrap="square">
            <a:spAutoFit/>
          </a:bodyPr>
          <a:lstStyle/>
          <a:p>
            <a:r>
              <a:rPr lang="en-US" sz="5400" dirty="0"/>
              <a:t>Focal Seizures</a:t>
            </a:r>
          </a:p>
        </p:txBody>
      </p:sp>
      <p:sp>
        <p:nvSpPr>
          <p:cNvPr id="4" name="Rectangle 3"/>
          <p:cNvSpPr/>
          <p:nvPr/>
        </p:nvSpPr>
        <p:spPr>
          <a:xfrm flipH="1">
            <a:off x="2663687" y="4320210"/>
            <a:ext cx="6626086" cy="923330"/>
          </a:xfrm>
          <a:prstGeom prst="rect">
            <a:avLst/>
          </a:prstGeom>
        </p:spPr>
        <p:txBody>
          <a:bodyPr wrap="square">
            <a:spAutoFit/>
          </a:bodyPr>
          <a:lstStyle/>
          <a:p>
            <a:pPr algn="ctr"/>
            <a:r>
              <a:rPr lang="en-US" sz="5400" dirty="0"/>
              <a:t>Generalized Seizures</a:t>
            </a:r>
          </a:p>
        </p:txBody>
      </p:sp>
    </p:spTree>
    <p:extLst>
      <p:ext uri="{BB962C8B-B14F-4D97-AF65-F5344CB8AC3E}">
        <p14:creationId xmlns:p14="http://schemas.microsoft.com/office/powerpoint/2010/main" val="96261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92" y="1239425"/>
            <a:ext cx="3592963" cy="1147799"/>
          </a:xfrm>
        </p:spPr>
        <p:txBody>
          <a:bodyPr>
            <a:normAutofit fontScale="90000"/>
          </a:bodyPr>
          <a:lstStyle/>
          <a:p>
            <a:r>
              <a:rPr lang="en-US" sz="4900" b="1" dirty="0">
                <a:ea typeface="Times New Roman" panose="02020603050405020304" pitchFamily="18" charset="0"/>
                <a:cs typeface="Times New Roman" panose="02020603050405020304" pitchFamily="18" charset="0"/>
              </a:rPr>
              <a:t>Focal Seizures</a:t>
            </a:r>
            <a:r>
              <a:rPr lang="en-US" b="1" dirty="0">
                <a:ea typeface="Times New Roman" panose="02020603050405020304" pitchFamily="18" charset="0"/>
                <a:cs typeface="Times New Roman" panose="02020603050405020304" pitchFamily="18" charset="0"/>
              </a:rPr>
              <a:t/>
            </a:r>
            <a:br>
              <a:rPr lang="en-US" b="1" dirty="0">
                <a:ea typeface="Times New Roman" panose="02020603050405020304" pitchFamily="18" charset="0"/>
                <a:cs typeface="Times New Roman" panose="02020603050405020304" pitchFamily="18" charset="0"/>
              </a:rPr>
            </a:br>
            <a:endParaRPr lang="en-US" dirty="0"/>
          </a:p>
        </p:txBody>
      </p:sp>
      <p:sp>
        <p:nvSpPr>
          <p:cNvPr id="3" name="Rectangle 2"/>
          <p:cNvSpPr/>
          <p:nvPr/>
        </p:nvSpPr>
        <p:spPr>
          <a:xfrm>
            <a:off x="1565753" y="2119210"/>
            <a:ext cx="8530225" cy="4339650"/>
          </a:xfrm>
          <a:prstGeom prst="rect">
            <a:avLst/>
          </a:prstGeom>
        </p:spPr>
        <p:txBody>
          <a:bodyPr wrap="square">
            <a:spAutoFit/>
          </a:bodyPr>
          <a:lstStyle/>
          <a:p>
            <a:pPr lvl="1">
              <a:lnSpc>
                <a:spcPct val="115000"/>
              </a:lnSpc>
              <a:spcBef>
                <a:spcPts val="0"/>
              </a:spcBef>
            </a:pPr>
            <a:r>
              <a:rPr lang="en-US" sz="2400" dirty="0">
                <a:ea typeface="Times New Roman" panose="02020603050405020304" pitchFamily="18" charset="0"/>
                <a:cs typeface="Times New Roman" panose="02020603050405020304" pitchFamily="18" charset="0"/>
              </a:rPr>
              <a:t>Affect one part of the body </a:t>
            </a:r>
          </a:p>
          <a:p>
            <a:pPr lvl="1">
              <a:lnSpc>
                <a:spcPct val="115000"/>
              </a:lnSpc>
              <a:spcBef>
                <a:spcPts val="0"/>
              </a:spcBef>
            </a:pPr>
            <a:endParaRPr lang="en-US" sz="2400" dirty="0">
              <a:ea typeface="Calibri" panose="020F0502020204030204" pitchFamily="34" charset="0"/>
              <a:cs typeface="Times New Roman" panose="02020603050405020304" pitchFamily="18" charset="0"/>
            </a:endParaRPr>
          </a:p>
          <a:p>
            <a:pPr lvl="1">
              <a:lnSpc>
                <a:spcPct val="115000"/>
              </a:lnSpc>
              <a:spcBef>
                <a:spcPts val="0"/>
              </a:spcBef>
            </a:pPr>
            <a:r>
              <a:rPr lang="en-US" sz="2400" u="sng" dirty="0">
                <a:ea typeface="Times New Roman" panose="02020603050405020304" pitchFamily="18" charset="0"/>
                <a:cs typeface="Times New Roman" panose="02020603050405020304" pitchFamily="18" charset="0"/>
              </a:rPr>
              <a:t>Sensory</a:t>
            </a:r>
            <a:r>
              <a:rPr lang="en-US" sz="2400" dirty="0">
                <a:ea typeface="Times New Roman" panose="02020603050405020304" pitchFamily="18" charset="0"/>
                <a:cs typeface="Times New Roman" panose="02020603050405020304" pitchFamily="18" charset="0"/>
              </a:rPr>
              <a:t>, motor or visual disturbances </a:t>
            </a:r>
          </a:p>
          <a:p>
            <a:pPr lvl="1">
              <a:lnSpc>
                <a:spcPct val="115000"/>
              </a:lnSpc>
              <a:spcBef>
                <a:spcPts val="0"/>
              </a:spcBef>
            </a:pPr>
            <a:endParaRPr lang="en-US" sz="2400" dirty="0">
              <a:ea typeface="Calibri" panose="020F0502020204030204" pitchFamily="34" charset="0"/>
              <a:cs typeface="Times New Roman" panose="02020603050405020304" pitchFamily="18" charset="0"/>
            </a:endParaRPr>
          </a:p>
          <a:p>
            <a:pPr lvl="1">
              <a:lnSpc>
                <a:spcPct val="115000"/>
              </a:lnSpc>
              <a:spcBef>
                <a:spcPts val="0"/>
              </a:spcBef>
            </a:pPr>
            <a:r>
              <a:rPr lang="en-US" sz="2400" dirty="0">
                <a:ea typeface="Times New Roman" panose="02020603050405020304" pitchFamily="18" charset="0"/>
                <a:cs typeface="Times New Roman" panose="02020603050405020304" pitchFamily="18" charset="0"/>
              </a:rPr>
              <a:t>May remain conscious throughout </a:t>
            </a:r>
          </a:p>
          <a:p>
            <a:pPr lvl="1">
              <a:lnSpc>
                <a:spcPct val="115000"/>
              </a:lnSpc>
              <a:spcBef>
                <a:spcPts val="0"/>
              </a:spcBef>
            </a:pPr>
            <a:endParaRPr lang="en-US" sz="2400" dirty="0">
              <a:ea typeface="Calibri" panose="020F0502020204030204" pitchFamily="34" charset="0"/>
              <a:cs typeface="Times New Roman" panose="02020603050405020304" pitchFamily="18" charset="0"/>
            </a:endParaRPr>
          </a:p>
          <a:p>
            <a:pPr lvl="1">
              <a:lnSpc>
                <a:spcPct val="115000"/>
              </a:lnSpc>
              <a:spcBef>
                <a:spcPts val="0"/>
              </a:spcBef>
            </a:pPr>
            <a:r>
              <a:rPr lang="en-US" sz="2400" dirty="0">
                <a:ea typeface="Times New Roman" panose="02020603050405020304" pitchFamily="18" charset="0"/>
                <a:cs typeface="Times New Roman" panose="02020603050405020304" pitchFamily="18" charset="0"/>
              </a:rPr>
              <a:t>Can also lead to loss of consciousness </a:t>
            </a:r>
          </a:p>
          <a:p>
            <a:pPr lvl="1">
              <a:lnSpc>
                <a:spcPct val="115000"/>
              </a:lnSpc>
              <a:spcBef>
                <a:spcPts val="0"/>
              </a:spcBef>
            </a:pPr>
            <a:endParaRPr lang="en-US" sz="2400" dirty="0">
              <a:ea typeface="Calibri" panose="020F0502020204030204" pitchFamily="34" charset="0"/>
              <a:cs typeface="Times New Roman" panose="02020603050405020304" pitchFamily="18" charset="0"/>
            </a:endParaRPr>
          </a:p>
          <a:p>
            <a:pPr lvl="1">
              <a:lnSpc>
                <a:spcPct val="115000"/>
              </a:lnSpc>
              <a:spcBef>
                <a:spcPts val="0"/>
              </a:spcBef>
            </a:pPr>
            <a:r>
              <a:rPr lang="en-US" sz="2400" dirty="0">
                <a:ea typeface="Times New Roman" panose="02020603050405020304" pitchFamily="18" charset="0"/>
                <a:cs typeface="Times New Roman" panose="02020603050405020304" pitchFamily="18" charset="0"/>
              </a:rPr>
              <a:t>May start as a focal seizure and spread throughout the whole and result  in a generalized seizure. </a:t>
            </a: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0872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1463</Words>
  <Application>Microsoft Office PowerPoint</Application>
  <PresentationFormat>Widescreen</PresentationFormat>
  <Paragraphs>297</Paragraphs>
  <Slides>58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6" baseType="lpstr">
      <vt:lpstr>Arial</vt:lpstr>
      <vt:lpstr>Calibri</vt:lpstr>
      <vt:lpstr>Calibri Light</vt:lpstr>
      <vt:lpstr>Segoe Print</vt:lpstr>
      <vt:lpstr>Segoe Script</vt:lpstr>
      <vt:lpstr>Times New Roman</vt:lpstr>
      <vt:lpstr>Office Theme</vt:lpstr>
      <vt:lpstr>Acrobat Document</vt:lpstr>
      <vt:lpstr>Mary Bridge Children’s Neurology</vt:lpstr>
      <vt:lpstr>EPILEPSY</vt:lpstr>
      <vt:lpstr>WHAT IS EPILEPSY?</vt:lpstr>
      <vt:lpstr>What Causes Epilepsy?</vt:lpstr>
      <vt:lpstr>Etiology (Cause) of Epilepsy  in Children &lt;15 Years of Age</vt:lpstr>
      <vt:lpstr>TRIGGERS OF SEIZURES</vt:lpstr>
      <vt:lpstr>IS EPILEPSY CONTAGIOUS?</vt:lpstr>
      <vt:lpstr>TYPES OF SEIZURE</vt:lpstr>
      <vt:lpstr>Focal Seizures </vt:lpstr>
      <vt:lpstr>Generalized Seizures </vt:lpstr>
      <vt:lpstr>Tonic Clonic    There is almost always a loss of consciousness (30 sec -5 minutes)  General muscle contraction (Tonic phase)   or violent rhythmic contraction and relaxation (Clonic phase) lasting 1-2 minutes. May exhibit tongue biting, incontinence, difficulty breathing . </vt:lpstr>
      <vt:lpstr>Epilepsy Syndromes  There are many Epilepsy Syndromes.  Some are mild and outgrown, and some are devastating lifelong conditions. Some of the most common are: BECTS (Benign Rolandic Seizures) Panayiotopoulos Syndrome Childhood Absence SYndrome Juvenile Myoclonic Syndrome Doose Syndrome Dravet  Syndrome Lennox Gastaut Syndrome West Syndrome </vt:lpstr>
      <vt:lpstr>Nonepileptic Seizures Pseudoseizures/ Conversion Disorder  </vt:lpstr>
      <vt:lpstr>A mental health event that can appear like an epileptic seizure,  but has no change in electrical energy.    It is usually in response to trauma, and requires careful assessment and prolonged mental health treatment.  Often appears like a dramatic seizure, may be prolonged, with variable manifestation.  A Video EEG is the only way to definitively diagnose nonepileptic seizures.   It is possible for a person to have both Epileptic and Nonepileptic seizures.  Epileptic Seizure usually presents the same way every time.  Nonepileptic seizure can present differently, and have incompatible symptoms.  (GTC while still responsive and talking) .</vt:lpstr>
      <vt:lpstr>Epilepsy-Related Comorbid Conditions</vt:lpstr>
      <vt:lpstr>     DIAGNOSIS</vt:lpstr>
      <vt:lpstr>Electroencephalogram (EEG)  </vt:lpstr>
      <vt:lpstr>Video Electroencephalogram (VEEG)  A stay in the hospital 24 hours or more that records brain wave activity while monitoring the child with a video camera then entire time.   The parent stays with the child and observes for behavior suggestive of seizure.  If the event occurs, parent pushes a button, and it makes a mark on the EEG recording strip. The parent describes the event so that the video recording picks up the audio description.   Neurologist interprets the EEG recording with the observed behavior on the video to determine if the behavior correlates with a change in electrical activity in the brain </vt:lpstr>
      <vt:lpstr>Brain Scans  </vt:lpstr>
      <vt:lpstr>Computerized Tomography CT Scan  This scan uses computerized X-ray technology to produce pictures of the  brain and may reveal structural causes of seizures.   But is typically done in an emergent situation.  </vt:lpstr>
      <vt:lpstr>Magnetic Resonance Imaging (MRI)  </vt:lpstr>
      <vt:lpstr>TREATMENT </vt:lpstr>
      <vt:lpstr>Anti-seizure Medications  </vt:lpstr>
      <vt:lpstr>If medications do not control seizures, or side effects are intolerable,  then other treatments will be considered </vt:lpstr>
      <vt:lpstr>Surgical Treatment </vt:lpstr>
      <vt:lpstr>Vagal Nerve Stimulator </vt:lpstr>
      <vt:lpstr>CANNABIDIOL  CBD </vt:lpstr>
      <vt:lpstr>Diet therapy </vt:lpstr>
      <vt:lpstr>SIDE EFFECTS OF MEDICATIONS</vt:lpstr>
      <vt:lpstr>SEIZURE PREVENTION  AND PRECAUTIONS</vt:lpstr>
      <vt:lpstr>Prevent  Seizures by: </vt:lpstr>
      <vt:lpstr>Seizure Precautions  </vt:lpstr>
      <vt:lpstr>                          WATER SAFETY IS #1  Caution with swimming, patients in swimming pools need continuous observation by someone that can help if they have a seizure. A proper  life jacket should be worn at all times when around other bodies of  water (river, lake, ocean, etc.)  If bathing in a bathtub an adult needs to be present at all times to help if a seizure occurs.   Water temp &lt;120   </vt:lpstr>
      <vt:lpstr>Avoid climbing where a seizure could cause a fall  and could cause an injury.  Avoid opens fires, BBQ’s, cliffs.  Some patients with certain types of epilepsy can have seizures while playing computer/electronic games.  (Photosensitive Epilepsy)  Medic alert bracelets, necklaces are recommended</vt:lpstr>
      <vt:lpstr>PowerPoint Presentation</vt:lpstr>
      <vt:lpstr>Seizure First Aid</vt:lpstr>
      <vt:lpstr>WHAT TO DO WHEN SOMEONE  IS  HAVING A SEIZURE</vt:lpstr>
      <vt:lpstr>DO  </vt:lpstr>
      <vt:lpstr>DO NOT   </vt:lpstr>
      <vt:lpstr>PowerPoint Presentation</vt:lpstr>
      <vt:lpstr>Refer to student’s  Emergency Action Plan</vt:lpstr>
      <vt:lpstr>Emergency Medication</vt:lpstr>
      <vt:lpstr>Diastat Rectal Gel</vt:lpstr>
      <vt:lpstr>PowerPoint Presentation</vt:lpstr>
      <vt:lpstr>Intranasal Midazolam</vt:lpstr>
      <vt:lpstr>Delivery Materials: Locking syringe  Blunt needle  Nasal Mucosal Atomizer device Versed/midazolam medication at concentration of 1 mg/mL or 5 mg/mL </vt:lpstr>
      <vt:lpstr>PowerPoint Presentation</vt:lpstr>
      <vt:lpstr>Pop the plastic cover off the medication vial (1 or 5 mL in each vial).  Twist the blunt needle onto the syringe and pull back to get some air in the syringe.  Put the blunt needle through the rubber stopper on the vial and push the air into the vial.  Pull back on the syringe to load with the dose of Versed/midazolam.  Twist off the blunt needle and dispose in an appropriate container.  Twist on the mucosal nasal atomizer.    Place atomizer firmly at the opening of the first nostril and briskly compress syringe to administer 1/2 of the volume as atomized spray.  Remove and repeat with other ½ in other nostril, so all the medication is administered. </vt:lpstr>
      <vt:lpstr>Vagal Nerve Stimulator</vt:lpstr>
      <vt:lpstr>PowerPoint Presentation</vt:lpstr>
      <vt:lpstr>PowerPoint Presentation</vt:lpstr>
      <vt:lpstr>WHAT IS STATUS EPILEPTICUS? </vt:lpstr>
      <vt:lpstr>Role of School Nurse in  caring for student with Epilepsy</vt:lpstr>
      <vt:lpstr>Effect of Epilepsy on Memory and Learning  </vt:lpstr>
      <vt:lpstr>Suggested Accommodations for  Student with Seizures </vt:lpstr>
      <vt:lpstr>Communicating with  Mary Bridge Neurology</vt:lpstr>
      <vt:lpstr>Resources </vt:lpstr>
      <vt:lpstr>Thank you for caring for students with epilepsy!  They need your advocacy,  compassion, patience, understanding, and teamwork!!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Whitehead</dc:creator>
  <cp:lastModifiedBy>Hill, Gina</cp:lastModifiedBy>
  <cp:revision>24</cp:revision>
  <dcterms:created xsi:type="dcterms:W3CDTF">2017-03-16T14:42:07Z</dcterms:created>
  <dcterms:modified xsi:type="dcterms:W3CDTF">2017-12-08T21:49:13Z</dcterms:modified>
</cp:coreProperties>
</file>